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73" r:id="rId6"/>
    <p:sldId id="261" r:id="rId7"/>
    <p:sldId id="262" r:id="rId8"/>
    <p:sldId id="260" r:id="rId9"/>
    <p:sldId id="263" r:id="rId10"/>
    <p:sldId id="264" r:id="rId11"/>
    <p:sldId id="265" r:id="rId12"/>
    <p:sldId id="266" r:id="rId13"/>
    <p:sldId id="274" r:id="rId14"/>
    <p:sldId id="271" r:id="rId15"/>
    <p:sldId id="269" r:id="rId16"/>
    <p:sldId id="268" r:id="rId17"/>
    <p:sldId id="267" r:id="rId18"/>
    <p:sldId id="272"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0" d="100"/>
          <a:sy n="80" d="100"/>
        </p:scale>
        <p:origin x="-1037" y="-8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AC771F5-852F-4F78-8CCD-255491A0F5B5}" type="datetimeFigureOut">
              <a:rPr lang="en-US" smtClean="0"/>
              <a:pPr/>
              <a:t>4/27/2010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1D9291-60B2-4CB4-BE8A-088DADC00475}"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828800"/>
          </a:xfrm>
        </p:spPr>
        <p:txBody>
          <a:bodyPr>
            <a:normAutofit/>
          </a:bodyPr>
          <a:lstStyle>
            <a:lvl1pPr>
              <a:defRPr sz="3200">
                <a:latin typeface="Arial Black" pitchFamily="34" charset="0"/>
              </a:defRPr>
            </a:lvl1pPr>
          </a:lstStyle>
          <a:p>
            <a:r>
              <a:rPr lang="en-US" dirty="0" smtClean="0"/>
              <a:t>Click to edit Master title style</a:t>
            </a:r>
            <a:endParaRPr lang="en-US" dirty="0"/>
          </a:p>
        </p:txBody>
      </p:sp>
      <p:pic>
        <p:nvPicPr>
          <p:cNvPr id="7" name="Picture 6"/>
          <p:cNvPicPr>
            <a:picLocks noChangeAspect="1" noChangeArrowheads="1"/>
          </p:cNvPicPr>
          <p:nvPr userDrawn="1"/>
        </p:nvPicPr>
        <p:blipFill>
          <a:blip r:embed="rId2" cstate="print"/>
          <a:srcRect/>
          <a:stretch>
            <a:fillRect/>
          </a:stretch>
        </p:blipFill>
        <p:spPr bwMode="auto">
          <a:xfrm>
            <a:off x="152400" y="5362224"/>
            <a:ext cx="1524000" cy="1495776"/>
          </a:xfrm>
          <a:prstGeom prst="rect">
            <a:avLst/>
          </a:prstGeom>
          <a:noFill/>
          <a:ln w="9525">
            <a:noFill/>
            <a:miter lim="800000"/>
            <a:headEnd/>
            <a:tailEnd/>
          </a:ln>
        </p:spPr>
      </p:pic>
      <p:grpSp>
        <p:nvGrpSpPr>
          <p:cNvPr id="10" name="Group 9"/>
          <p:cNvGrpSpPr/>
          <p:nvPr userDrawn="1"/>
        </p:nvGrpSpPr>
        <p:grpSpPr>
          <a:xfrm>
            <a:off x="1905000" y="6024612"/>
            <a:ext cx="4876800" cy="680988"/>
            <a:chOff x="2478268" y="5714997"/>
            <a:chExt cx="4382386" cy="506655"/>
          </a:xfrm>
        </p:grpSpPr>
        <p:pic>
          <p:nvPicPr>
            <p:cNvPr id="8" name="Picture 11"/>
            <p:cNvPicPr>
              <a:picLocks noChangeArrowheads="1"/>
            </p:cNvPicPr>
            <p:nvPr userDrawn="1"/>
          </p:nvPicPr>
          <p:blipFill>
            <a:blip r:embed="rId3" cstate="print"/>
            <a:srcRect l="27632" b="16280"/>
            <a:stretch>
              <a:fillRect/>
            </a:stretch>
          </p:blipFill>
          <p:spPr bwMode="auto">
            <a:xfrm>
              <a:off x="2478268" y="5714997"/>
              <a:ext cx="4191000" cy="228600"/>
            </a:xfrm>
            <a:prstGeom prst="rect">
              <a:avLst/>
            </a:prstGeom>
            <a:noFill/>
          </p:spPr>
        </p:pic>
        <p:sp>
          <p:nvSpPr>
            <p:cNvPr id="9" name="Text Box 24"/>
            <p:cNvSpPr txBox="1">
              <a:spLocks noChangeArrowheads="1"/>
            </p:cNvSpPr>
            <p:nvPr userDrawn="1"/>
          </p:nvSpPr>
          <p:spPr bwMode="auto">
            <a:xfrm>
              <a:off x="4419079" y="5931139"/>
              <a:ext cx="2441575" cy="290513"/>
            </a:xfrm>
            <a:prstGeom prst="rect">
              <a:avLst/>
            </a:prstGeom>
            <a:noFill/>
            <a:ln w="9525">
              <a:noFill/>
              <a:miter lim="800000"/>
              <a:headEnd/>
              <a:tailEnd/>
            </a:ln>
            <a:effectLst/>
          </p:spPr>
          <p:txBody>
            <a:bodyPr wrap="none">
              <a:spAutoFit/>
            </a:bodyPr>
            <a:lstStyle/>
            <a:p>
              <a:r>
                <a:rPr lang="en-US" sz="1300" b="1" dirty="0">
                  <a:latin typeface="Helvetica Neue" charset="0"/>
                </a:rPr>
                <a:t>  Cambridge, Massachusetts</a:t>
              </a:r>
            </a:p>
          </p:txBody>
        </p:sp>
      </p:grpSp>
      <p:sp>
        <p:nvSpPr>
          <p:cNvPr id="3" name="Subtitle 2"/>
          <p:cNvSpPr>
            <a:spLocks noGrp="1"/>
          </p:cNvSpPr>
          <p:nvPr>
            <p:ph type="subTitle" idx="1"/>
          </p:nvPr>
        </p:nvSpPr>
        <p:spPr>
          <a:xfrm>
            <a:off x="1371600" y="3581400"/>
            <a:ext cx="6400800" cy="1752600"/>
          </a:xfrm>
        </p:spPr>
        <p:txBody>
          <a:bodyPr>
            <a:normAutofit/>
          </a:bodyPr>
          <a:lstStyle>
            <a:lvl1pPr marL="0" indent="0" algn="ctr">
              <a:buNone/>
              <a:defRPr sz="24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13" name="Picture 12" descr="CHFB_color.jpg"/>
          <p:cNvPicPr>
            <a:picLocks noChangeAspect="1"/>
          </p:cNvPicPr>
          <p:nvPr userDrawn="1"/>
        </p:nvPicPr>
        <p:blipFill>
          <a:blip r:embed="rId4" cstate="print"/>
          <a:stretch>
            <a:fillRect/>
          </a:stretch>
        </p:blipFill>
        <p:spPr>
          <a:xfrm>
            <a:off x="7086599" y="5928360"/>
            <a:ext cx="1809135" cy="70104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3C9A1-4F93-4C17-93B2-CED5B167292F}" type="datetimeFigureOut">
              <a:rPr lang="en-US" smtClean="0"/>
              <a:pPr/>
              <a:t>4/27/2010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FE3C9A1-4F93-4C17-93B2-CED5B167292F}" type="datetimeFigureOut">
              <a:rPr lang="en-US" smtClean="0"/>
              <a:pPr/>
              <a:t>4/27/2010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7" name="Picture 9"/>
          <p:cNvPicPr>
            <a:picLocks noChangeAspect="1" noChangeArrowheads="1"/>
          </p:cNvPicPr>
          <p:nvPr userDrawn="1"/>
        </p:nvPicPr>
        <p:blipFill>
          <a:blip r:embed="rId2" cstate="print"/>
          <a:srcRect/>
          <a:stretch>
            <a:fillRect/>
          </a:stretch>
        </p:blipFill>
        <p:spPr bwMode="auto">
          <a:xfrm>
            <a:off x="0" y="0"/>
            <a:ext cx="9144000" cy="6737350"/>
          </a:xfrm>
          <a:prstGeom prst="rect">
            <a:avLst/>
          </a:prstGeom>
          <a:noFill/>
        </p:spPr>
      </p:pic>
      <p:sp>
        <p:nvSpPr>
          <p:cNvPr id="8" name="Rectangle 2"/>
          <p:cNvSpPr>
            <a:spLocks noGrp="1" noChangeArrowheads="1"/>
          </p:cNvSpPr>
          <p:nvPr>
            <p:ph type="title"/>
          </p:nvPr>
        </p:nvSpPr>
        <p:spPr bwMode="auto">
          <a:xfrm>
            <a:off x="152400" y="838200"/>
            <a:ext cx="7772400" cy="5334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lvl1pPr algn="l">
              <a:defRPr sz="2400">
                <a:latin typeface="Arial Black" pitchFamily="34" charset="0"/>
              </a:defRPr>
            </a:lvl1pPr>
          </a:lstStyle>
          <a:p>
            <a:pPr lvl="0"/>
            <a:r>
              <a:rPr lang="en-US" dirty="0" smtClean="0"/>
              <a:t>Click to edit Master title style</a:t>
            </a:r>
          </a:p>
        </p:txBody>
      </p:sp>
      <p:sp>
        <p:nvSpPr>
          <p:cNvPr id="10" name="Rectangle 6"/>
          <p:cNvSpPr>
            <a:spLocks noGrp="1" noChangeArrowheads="1"/>
          </p:cNvSpPr>
          <p:nvPr>
            <p:ph type="sldNum" sz="quarter" idx="4"/>
          </p:nvPr>
        </p:nvSpPr>
        <p:spPr bwMode="auto">
          <a:xfrm>
            <a:off x="7162800" y="13335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800" i="1">
                <a:solidFill>
                  <a:schemeClr val="bg1"/>
                </a:solidFill>
                <a:latin typeface="+mj-lt"/>
              </a:defRPr>
            </a:lvl1pPr>
          </a:lstStyle>
          <a:p>
            <a:fld id="{AF204AAE-6718-4C27-9BDD-7E84192F2A4B}" type="slidenum">
              <a:rPr lang="en-US"/>
              <a:pPr/>
              <a:t>‹#›</a:t>
            </a:fld>
            <a:endParaRPr lang="en-US"/>
          </a:p>
        </p:txBody>
      </p:sp>
      <p:sp>
        <p:nvSpPr>
          <p:cNvPr id="12" name="Rectangle 11"/>
          <p:cNvSpPr/>
          <p:nvPr userDrawn="1"/>
        </p:nvSpPr>
        <p:spPr>
          <a:xfrm>
            <a:off x="9144" y="6019800"/>
            <a:ext cx="9058656" cy="762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
          <p:cNvSpPr>
            <a:spLocks noGrp="1" noChangeArrowheads="1"/>
          </p:cNvSpPr>
          <p:nvPr>
            <p:ph idx="1"/>
          </p:nvPr>
        </p:nvSpPr>
        <p:spPr bwMode="auto">
          <a:xfrm>
            <a:off x="533400" y="1600200"/>
            <a:ext cx="8382000" cy="4495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a:latin typeface="Arial" pitchFamily="34" charset="0"/>
                <a:cs typeface="Arial" pitchFamily="34" charset="0"/>
              </a:defRPr>
            </a:lvl1pPr>
            <a:lvl2pPr>
              <a:defRPr>
                <a:latin typeface="Arial" pitchFamily="34" charset="0"/>
                <a:cs typeface="Arial" pitchFamily="34" charset="0"/>
              </a:defRPr>
            </a:lvl2pPr>
            <a:lvl3pPr>
              <a:defRPr>
                <a:latin typeface="Arial" pitchFamily="34" charset="0"/>
                <a:cs typeface="Arial" pitchFamily="34" charset="0"/>
              </a:defRPr>
            </a:lvl3pPr>
            <a:lvl4pPr>
              <a:defRPr>
                <a:latin typeface="Arial" pitchFamily="34" charset="0"/>
                <a:cs typeface="Arial" pitchFamily="34" charset="0"/>
              </a:defRPr>
            </a:lvl4pPr>
            <a:lvl5pPr>
              <a:defRPr>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pic>
        <p:nvPicPr>
          <p:cNvPr id="11" name="Picture 10"/>
          <p:cNvPicPr>
            <a:picLocks noChangeAspect="1" noChangeArrowheads="1"/>
          </p:cNvPicPr>
          <p:nvPr userDrawn="1"/>
        </p:nvPicPr>
        <p:blipFill>
          <a:blip r:embed="rId3" cstate="print"/>
          <a:srcRect/>
          <a:stretch>
            <a:fillRect/>
          </a:stretch>
        </p:blipFill>
        <p:spPr bwMode="auto">
          <a:xfrm>
            <a:off x="7848600" y="5586589"/>
            <a:ext cx="1295400" cy="1271411"/>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FE3C9A1-4F93-4C17-93B2-CED5B167292F}" type="datetimeFigureOut">
              <a:rPr lang="en-US" smtClean="0"/>
              <a:pPr/>
              <a:t>4/27/2010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FE3C9A1-4F93-4C17-93B2-CED5B167292F}" type="datetimeFigureOut">
              <a:rPr lang="en-US" smtClean="0"/>
              <a:pPr/>
              <a:t>4/27/2010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FE3C9A1-4F93-4C17-93B2-CED5B167292F}" type="datetimeFigureOut">
              <a:rPr lang="en-US" smtClean="0"/>
              <a:pPr/>
              <a:t>4/27/2010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FE3C9A1-4F93-4C17-93B2-CED5B167292F}" type="datetimeFigureOut">
              <a:rPr lang="en-US" smtClean="0"/>
              <a:pPr/>
              <a:t>4/27/2010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3C9A1-4F93-4C17-93B2-CED5B167292F}" type="datetimeFigureOut">
              <a:rPr lang="en-US" smtClean="0"/>
              <a:pPr/>
              <a:t>4/27/2010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3C9A1-4F93-4C17-93B2-CED5B167292F}" type="datetimeFigureOut">
              <a:rPr lang="en-US" smtClean="0"/>
              <a:pPr/>
              <a:t>4/27/2010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3C9A1-4F93-4C17-93B2-CED5B167292F}" type="datetimeFigureOut">
              <a:rPr lang="en-US" smtClean="0"/>
              <a:pPr/>
              <a:t>4/27/2010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479BF7-6FFB-41FF-B63C-C8FA1ED7B18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E3C9A1-4F93-4C17-93B2-CED5B167292F}" type="datetimeFigureOut">
              <a:rPr lang="en-US" smtClean="0"/>
              <a:pPr/>
              <a:t>4/27/2010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479BF7-6FFB-41FF-B63C-C8FA1ED7B18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12.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ideo" Target="file:///H:\Presentations\ICRA2010\RobotVideo.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w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wmf"/><Relationship Id="rId4" Type="http://schemas.openxmlformats.org/officeDocument/2006/relationships/image" Target="../media/image19.wmf"/></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28800"/>
            <a:ext cx="7772400" cy="1828800"/>
          </a:xfrm>
        </p:spPr>
        <p:txBody>
          <a:bodyPr/>
          <a:lstStyle/>
          <a:p>
            <a:r>
              <a:rPr lang="en-US" dirty="0" smtClean="0"/>
              <a:t>Pose Estimation in Heavy Clutter using a Multi-Flash Camera</a:t>
            </a:r>
            <a:endParaRPr lang="en-US" dirty="0"/>
          </a:p>
        </p:txBody>
      </p:sp>
      <p:sp>
        <p:nvSpPr>
          <p:cNvPr id="3" name="Subtitle 2"/>
          <p:cNvSpPr>
            <a:spLocks noGrp="1"/>
          </p:cNvSpPr>
          <p:nvPr>
            <p:ph type="subTitle" idx="1"/>
          </p:nvPr>
        </p:nvSpPr>
        <p:spPr>
          <a:xfrm>
            <a:off x="838200" y="3810000"/>
            <a:ext cx="7543800" cy="1752600"/>
          </a:xfrm>
        </p:spPr>
        <p:txBody>
          <a:bodyPr>
            <a:normAutofit/>
          </a:bodyPr>
          <a:lstStyle/>
          <a:p>
            <a:pPr>
              <a:lnSpc>
                <a:spcPct val="150000"/>
              </a:lnSpc>
            </a:pPr>
            <a:r>
              <a:rPr lang="en-US" sz="2000" dirty="0" smtClean="0"/>
              <a:t>Ming-Yu Liu, </a:t>
            </a:r>
            <a:r>
              <a:rPr lang="en-US" sz="2000" dirty="0" err="1" smtClean="0"/>
              <a:t>Oncel</a:t>
            </a:r>
            <a:r>
              <a:rPr lang="en-US" sz="2000" dirty="0" smtClean="0"/>
              <a:t> </a:t>
            </a:r>
            <a:r>
              <a:rPr lang="en-US" sz="2000" dirty="0" err="1" smtClean="0"/>
              <a:t>Tuzel</a:t>
            </a:r>
            <a:r>
              <a:rPr lang="en-US" sz="2000" dirty="0" smtClean="0"/>
              <a:t>, Ashok </a:t>
            </a:r>
            <a:r>
              <a:rPr lang="en-US" sz="2000" dirty="0" err="1" smtClean="0"/>
              <a:t>Veeraraghavan</a:t>
            </a:r>
            <a:r>
              <a:rPr lang="en-US" sz="2000" dirty="0" smtClean="0"/>
              <a:t>, </a:t>
            </a:r>
            <a:br>
              <a:rPr lang="en-US" sz="2000" dirty="0" smtClean="0"/>
            </a:br>
            <a:r>
              <a:rPr lang="en-US" sz="2000" dirty="0" smtClean="0"/>
              <a:t>Rama </a:t>
            </a:r>
            <a:r>
              <a:rPr lang="en-US" sz="2000" dirty="0" err="1" smtClean="0"/>
              <a:t>Chellappa</a:t>
            </a:r>
            <a:r>
              <a:rPr lang="en-US" sz="2000" dirty="0" smtClean="0"/>
              <a:t>, </a:t>
            </a:r>
            <a:r>
              <a:rPr lang="en-US" sz="2000" dirty="0" err="1" smtClean="0"/>
              <a:t>Amit</a:t>
            </a:r>
            <a:r>
              <a:rPr lang="en-US" sz="2000" dirty="0" smtClean="0"/>
              <a:t> </a:t>
            </a:r>
            <a:r>
              <a:rPr lang="en-US" sz="2000" dirty="0" err="1" smtClean="0"/>
              <a:t>Agrawal</a:t>
            </a:r>
            <a:r>
              <a:rPr lang="en-US" sz="2000" dirty="0" smtClean="0"/>
              <a:t>, and </a:t>
            </a:r>
            <a:r>
              <a:rPr lang="en-US" sz="2000" dirty="0" err="1" smtClean="0"/>
              <a:t>Harushisa</a:t>
            </a:r>
            <a:r>
              <a:rPr lang="en-US" sz="2000" dirty="0" smtClean="0"/>
              <a:t> Okuda</a:t>
            </a: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0"/>
            <a:ext cx="7772400" cy="533400"/>
          </a:xfrm>
        </p:spPr>
        <p:txBody>
          <a:bodyPr/>
          <a:lstStyle/>
          <a:p>
            <a:r>
              <a:rPr lang="en-US" dirty="0" smtClean="0"/>
              <a:t>3D Distance Transform</a:t>
            </a:r>
            <a:endParaRPr lang="en-US" dirty="0"/>
          </a:p>
        </p:txBody>
      </p:sp>
      <p:pic>
        <p:nvPicPr>
          <p:cNvPr id="4" name="Picture 19"/>
          <p:cNvPicPr>
            <a:picLocks noChangeAspect="1" noChangeArrowheads="1"/>
          </p:cNvPicPr>
          <p:nvPr/>
        </p:nvPicPr>
        <p:blipFill>
          <a:blip r:embed="rId3" cstate="print"/>
          <a:srcRect/>
          <a:stretch>
            <a:fillRect/>
          </a:stretch>
        </p:blipFill>
        <p:spPr bwMode="auto">
          <a:xfrm>
            <a:off x="95250" y="1600200"/>
            <a:ext cx="4019550" cy="1419225"/>
          </a:xfrm>
          <a:prstGeom prst="rect">
            <a:avLst/>
          </a:prstGeom>
          <a:noFill/>
          <a:ln w="9525">
            <a:noFill/>
            <a:miter lim="800000"/>
            <a:headEnd/>
            <a:tailEnd/>
          </a:ln>
          <a:effectLst/>
        </p:spPr>
      </p:pic>
      <p:sp>
        <p:nvSpPr>
          <p:cNvPr id="5" name="Text Box 6"/>
          <p:cNvSpPr txBox="1">
            <a:spLocks noChangeArrowheads="1"/>
          </p:cNvSpPr>
          <p:nvPr/>
        </p:nvSpPr>
        <p:spPr bwMode="auto">
          <a:xfrm>
            <a:off x="3276600" y="2986088"/>
            <a:ext cx="2686050" cy="366712"/>
          </a:xfrm>
          <a:prstGeom prst="rect">
            <a:avLst/>
          </a:prstGeom>
          <a:noFill/>
          <a:ln w="9525">
            <a:noFill/>
            <a:miter lim="800000"/>
            <a:headEnd/>
            <a:tailEnd/>
          </a:ln>
        </p:spPr>
        <p:txBody>
          <a:bodyPr wrap="none">
            <a:spAutoFit/>
          </a:bodyPr>
          <a:lstStyle/>
          <a:p>
            <a:pPr eaLnBrk="1" hangingPunct="1"/>
            <a:r>
              <a:rPr lang="en-US" sz="1800" b="1">
                <a:solidFill>
                  <a:srgbClr val="A50021"/>
                </a:solidFill>
                <a:latin typeface="Arial" charset="0"/>
                <a:ea typeface="ＭＳ Ｐゴシック" pitchFamily="-105" charset="-128"/>
              </a:rPr>
              <a:t>3D Distance Transform</a:t>
            </a:r>
          </a:p>
        </p:txBody>
      </p:sp>
      <p:sp>
        <p:nvSpPr>
          <p:cNvPr id="6" name="Text Box 7"/>
          <p:cNvSpPr txBox="1">
            <a:spLocks noChangeArrowheads="1"/>
          </p:cNvSpPr>
          <p:nvPr/>
        </p:nvSpPr>
        <p:spPr bwMode="auto">
          <a:xfrm>
            <a:off x="5029200" y="3505200"/>
            <a:ext cx="3657600" cy="2047875"/>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The 3D DT can be computed in linear time on the size of the image using </a:t>
            </a:r>
          </a:p>
          <a:p>
            <a:pPr eaLnBrk="1" hangingPunct="1"/>
            <a:r>
              <a:rPr lang="en-US" sz="1600">
                <a:latin typeface="Arial" charset="0"/>
                <a:ea typeface="ＭＳ Ｐゴシック" pitchFamily="-105" charset="-128"/>
              </a:rPr>
              <a:t>dynamic programming </a:t>
            </a:r>
          </a:p>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Given the DT the matching cost can be evaluated in </a:t>
            </a:r>
            <a:r>
              <a:rPr lang="en-US" sz="1600">
                <a:latin typeface="Times New Roman" pitchFamily="18" charset="0"/>
                <a:ea typeface="ＭＳ Ｐゴシック" pitchFamily="-105" charset="-128"/>
              </a:rPr>
              <a:t>O(</a:t>
            </a:r>
            <a:r>
              <a:rPr lang="en-US" sz="1600" i="1">
                <a:latin typeface="Times New Roman" pitchFamily="18" charset="0"/>
                <a:ea typeface="ＭＳ Ｐゴシック" pitchFamily="-105" charset="-128"/>
              </a:rPr>
              <a:t>n</a:t>
            </a:r>
            <a:r>
              <a:rPr lang="en-US" sz="1600">
                <a:latin typeface="Times New Roman" pitchFamily="18" charset="0"/>
                <a:ea typeface="ＭＳ Ｐゴシック" pitchFamily="-105" charset="-128"/>
              </a:rPr>
              <a:t>) </a:t>
            </a:r>
            <a:r>
              <a:rPr lang="en-US" sz="1600">
                <a:latin typeface="Arial" charset="0"/>
                <a:ea typeface="ＭＳ Ｐゴシック" pitchFamily="-105" charset="-128"/>
              </a:rPr>
              <a:t>operations where </a:t>
            </a:r>
            <a:r>
              <a:rPr lang="en-US" sz="1600" i="1">
                <a:latin typeface="Times New Roman" pitchFamily="18" charset="0"/>
                <a:ea typeface="ＭＳ Ｐゴシック" pitchFamily="-105" charset="-128"/>
              </a:rPr>
              <a:t>n  </a:t>
            </a:r>
            <a:r>
              <a:rPr lang="en-US" sz="1600">
                <a:latin typeface="Arial" charset="0"/>
                <a:ea typeface="ＭＳ Ｐゴシック" pitchFamily="-105" charset="-128"/>
              </a:rPr>
              <a:t>is the number of template edge pixels</a:t>
            </a:r>
            <a:r>
              <a:rPr lang="en-US" sz="1600">
                <a:latin typeface="Times New Roman" pitchFamily="18" charset="0"/>
                <a:ea typeface="ＭＳ Ｐゴシック" pitchFamily="-105" charset="-128"/>
              </a:rPr>
              <a:t>.</a:t>
            </a:r>
          </a:p>
        </p:txBody>
      </p:sp>
      <p:grpSp>
        <p:nvGrpSpPr>
          <p:cNvPr id="7" name="Group 17"/>
          <p:cNvGrpSpPr>
            <a:grpSpLocks/>
          </p:cNvGrpSpPr>
          <p:nvPr/>
        </p:nvGrpSpPr>
        <p:grpSpPr bwMode="auto">
          <a:xfrm>
            <a:off x="304800" y="3276600"/>
            <a:ext cx="4343400" cy="3352800"/>
            <a:chOff x="2832" y="2064"/>
            <a:chExt cx="2736" cy="2112"/>
          </a:xfrm>
        </p:grpSpPr>
        <p:sp>
          <p:nvSpPr>
            <p:cNvPr id="8" name="TextBox 20"/>
            <p:cNvSpPr txBox="1">
              <a:spLocks noChangeArrowheads="1"/>
            </p:cNvSpPr>
            <p:nvPr/>
          </p:nvSpPr>
          <p:spPr bwMode="auto">
            <a:xfrm>
              <a:off x="2845" y="3782"/>
              <a:ext cx="584" cy="173"/>
            </a:xfrm>
            <a:prstGeom prst="rect">
              <a:avLst/>
            </a:prstGeom>
            <a:noFill/>
            <a:ln w="9525">
              <a:noFill/>
              <a:miter lim="800000"/>
              <a:headEnd/>
              <a:tailEnd/>
            </a:ln>
          </p:spPr>
          <p:txBody>
            <a:bodyPr wrap="none">
              <a:spAutoFit/>
            </a:bodyPr>
            <a:lstStyle/>
            <a:p>
              <a:pPr algn="ctr"/>
              <a:r>
                <a:rPr lang="en-US" sz="1200">
                  <a:ea typeface="ＭＳ Ｐゴシック" pitchFamily="-105" charset="-128"/>
                </a:rPr>
                <a:t>Input Image</a:t>
              </a:r>
            </a:p>
          </p:txBody>
        </p:sp>
        <p:sp>
          <p:nvSpPr>
            <p:cNvPr id="9" name="TextBox 21"/>
            <p:cNvSpPr txBox="1">
              <a:spLocks noChangeArrowheads="1"/>
            </p:cNvSpPr>
            <p:nvPr/>
          </p:nvSpPr>
          <p:spPr bwMode="auto">
            <a:xfrm>
              <a:off x="3554" y="3773"/>
              <a:ext cx="614" cy="173"/>
            </a:xfrm>
            <a:prstGeom prst="rect">
              <a:avLst/>
            </a:prstGeom>
            <a:noFill/>
            <a:ln w="9525">
              <a:noFill/>
              <a:miter lim="800000"/>
              <a:headEnd/>
              <a:tailEnd/>
            </a:ln>
          </p:spPr>
          <p:txBody>
            <a:bodyPr wrap="none">
              <a:spAutoFit/>
            </a:bodyPr>
            <a:lstStyle/>
            <a:p>
              <a:pPr algn="ctr"/>
              <a:r>
                <a:rPr lang="en-US" sz="1200">
                  <a:ea typeface="ＭＳ Ｐゴシック" pitchFamily="-105" charset="-128"/>
                </a:rPr>
                <a:t>Quantization</a:t>
              </a:r>
            </a:p>
          </p:txBody>
        </p:sp>
        <p:sp>
          <p:nvSpPr>
            <p:cNvPr id="10" name="TextBox 22"/>
            <p:cNvSpPr txBox="1">
              <a:spLocks noChangeArrowheads="1"/>
            </p:cNvSpPr>
            <p:nvPr/>
          </p:nvSpPr>
          <p:spPr bwMode="auto">
            <a:xfrm>
              <a:off x="4316" y="3773"/>
              <a:ext cx="522" cy="403"/>
            </a:xfrm>
            <a:prstGeom prst="rect">
              <a:avLst/>
            </a:prstGeom>
            <a:noFill/>
            <a:ln w="9525">
              <a:noFill/>
              <a:miter lim="800000"/>
              <a:headEnd/>
              <a:tailEnd/>
            </a:ln>
          </p:spPr>
          <p:txBody>
            <a:bodyPr wrap="none">
              <a:spAutoFit/>
            </a:bodyPr>
            <a:lstStyle/>
            <a:p>
              <a:pPr algn="ctr"/>
              <a:r>
                <a:rPr lang="en-US" sz="1200">
                  <a:ea typeface="ＭＳ Ｐゴシック" pitchFamily="-105" charset="-128"/>
                </a:rPr>
                <a:t>2D </a:t>
              </a:r>
            </a:p>
            <a:p>
              <a:pPr algn="ctr"/>
              <a:r>
                <a:rPr lang="en-US" sz="1200">
                  <a:ea typeface="ＭＳ Ｐゴシック" pitchFamily="-105" charset="-128"/>
                </a:rPr>
                <a:t>Distance</a:t>
              </a:r>
            </a:p>
            <a:p>
              <a:pPr algn="ctr"/>
              <a:r>
                <a:rPr lang="en-US" sz="1200">
                  <a:ea typeface="ＭＳ Ｐゴシック" pitchFamily="-105" charset="-128"/>
                </a:rPr>
                <a:t>Transform</a:t>
              </a:r>
            </a:p>
          </p:txBody>
        </p:sp>
        <p:sp>
          <p:nvSpPr>
            <p:cNvPr id="11" name="TextBox 23"/>
            <p:cNvSpPr txBox="1">
              <a:spLocks noChangeArrowheads="1"/>
            </p:cNvSpPr>
            <p:nvPr/>
          </p:nvSpPr>
          <p:spPr bwMode="auto">
            <a:xfrm>
              <a:off x="5042" y="3773"/>
              <a:ext cx="522" cy="403"/>
            </a:xfrm>
            <a:prstGeom prst="rect">
              <a:avLst/>
            </a:prstGeom>
            <a:noFill/>
            <a:ln w="9525">
              <a:noFill/>
              <a:miter lim="800000"/>
              <a:headEnd/>
              <a:tailEnd/>
            </a:ln>
          </p:spPr>
          <p:txBody>
            <a:bodyPr wrap="none">
              <a:spAutoFit/>
            </a:bodyPr>
            <a:lstStyle/>
            <a:p>
              <a:pPr algn="ctr"/>
              <a:r>
                <a:rPr lang="en-US" sz="1200">
                  <a:ea typeface="ＭＳ Ｐゴシック" pitchFamily="-105" charset="-128"/>
                </a:rPr>
                <a:t>3D </a:t>
              </a:r>
            </a:p>
            <a:p>
              <a:pPr algn="ctr"/>
              <a:r>
                <a:rPr lang="en-US" sz="1200">
                  <a:ea typeface="ＭＳ Ｐゴシック" pitchFamily="-105" charset="-128"/>
                </a:rPr>
                <a:t>Distance</a:t>
              </a:r>
            </a:p>
            <a:p>
              <a:pPr algn="ctr"/>
              <a:r>
                <a:rPr lang="en-US" sz="1200">
                  <a:ea typeface="ＭＳ Ｐゴシック" pitchFamily="-105" charset="-128"/>
                </a:rPr>
                <a:t>Transform</a:t>
              </a:r>
            </a:p>
          </p:txBody>
        </p:sp>
        <p:graphicFrame>
          <p:nvGraphicFramePr>
            <p:cNvPr id="12" name="Object 16"/>
            <p:cNvGraphicFramePr>
              <a:graphicFrameLocks noChangeAspect="1"/>
            </p:cNvGraphicFramePr>
            <p:nvPr/>
          </p:nvGraphicFramePr>
          <p:xfrm>
            <a:off x="2832" y="2064"/>
            <a:ext cx="2736" cy="1717"/>
          </p:xfrm>
          <a:graphic>
            <a:graphicData uri="http://schemas.openxmlformats.org/presentationml/2006/ole">
              <p:oleObj spid="_x0000_s3074" name="Image" r:id="rId4" imgW="12796329" imgH="8031062" progId="">
                <p:embed/>
              </p:oleObj>
            </a:graphicData>
          </a:graphic>
        </p:graphicFrame>
      </p:grpSp>
      <p:sp>
        <p:nvSpPr>
          <p:cNvPr id="13" name="Text Box 6"/>
          <p:cNvSpPr txBox="1">
            <a:spLocks noChangeArrowheads="1"/>
          </p:cNvSpPr>
          <p:nvPr/>
        </p:nvSpPr>
        <p:spPr bwMode="auto">
          <a:xfrm>
            <a:off x="3257550" y="1233488"/>
            <a:ext cx="2330450" cy="366712"/>
          </a:xfrm>
          <a:prstGeom prst="rect">
            <a:avLst/>
          </a:prstGeom>
          <a:noFill/>
          <a:ln w="9525">
            <a:noFill/>
            <a:miter lim="800000"/>
            <a:headEnd/>
            <a:tailEnd/>
          </a:ln>
        </p:spPr>
        <p:txBody>
          <a:bodyPr wrap="none">
            <a:spAutoFit/>
          </a:bodyPr>
          <a:lstStyle/>
          <a:p>
            <a:pPr eaLnBrk="1" hangingPunct="1"/>
            <a:r>
              <a:rPr lang="en-US" sz="1800" b="1">
                <a:solidFill>
                  <a:srgbClr val="A50021"/>
                </a:solidFill>
                <a:latin typeface="Arial" charset="0"/>
                <a:ea typeface="ＭＳ Ｐゴシック" pitchFamily="-105" charset="-128"/>
              </a:rPr>
              <a:t>Distance Transform</a:t>
            </a:r>
          </a:p>
        </p:txBody>
      </p:sp>
      <p:sp>
        <p:nvSpPr>
          <p:cNvPr id="14" name="Text Box 7"/>
          <p:cNvSpPr txBox="1">
            <a:spLocks noChangeArrowheads="1"/>
          </p:cNvSpPr>
          <p:nvPr/>
        </p:nvSpPr>
        <p:spPr bwMode="auto">
          <a:xfrm>
            <a:off x="4800600" y="1673225"/>
            <a:ext cx="3733800" cy="1069975"/>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Distance transform is an intermediate image representation where the map labels each pixel of the image with the distance to the nearest zero pixel.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Integral Images</a:t>
            </a:r>
            <a:endParaRPr lang="en-US" dirty="0"/>
          </a:p>
        </p:txBody>
      </p:sp>
      <p:sp>
        <p:nvSpPr>
          <p:cNvPr id="5" name="Text Box 10"/>
          <p:cNvSpPr txBox="1">
            <a:spLocks noChangeArrowheads="1"/>
          </p:cNvSpPr>
          <p:nvPr/>
        </p:nvSpPr>
        <p:spPr bwMode="auto">
          <a:xfrm>
            <a:off x="609600" y="1600200"/>
            <a:ext cx="4419600" cy="4248150"/>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Summing the cost for each edge pixel still requires O(n) operations</a:t>
            </a:r>
          </a:p>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It is possible to compute this summation for all the points on a line in constant time using directional integral images </a:t>
            </a:r>
          </a:p>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We compute 1D directional integral images in one pass over the 3D distance transform tensor</a:t>
            </a:r>
          </a:p>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Using the integral representation the matching cost can of the template at a hypostatized location can be computed in </a:t>
            </a:r>
            <a:r>
              <a:rPr lang="en-US" sz="1600">
                <a:latin typeface="Times New Roman" pitchFamily="18" charset="0"/>
                <a:ea typeface="ＭＳ Ｐゴシック" pitchFamily="-105" charset="-128"/>
              </a:rPr>
              <a:t>O(</a:t>
            </a:r>
            <a:r>
              <a:rPr lang="en-US" sz="1600" i="1">
                <a:latin typeface="Times New Roman" pitchFamily="18" charset="0"/>
                <a:ea typeface="ＭＳ Ｐゴシック" pitchFamily="-105" charset="-128"/>
              </a:rPr>
              <a:t>m</a:t>
            </a:r>
            <a:r>
              <a:rPr lang="en-US" sz="1600">
                <a:latin typeface="Times New Roman" pitchFamily="18" charset="0"/>
                <a:ea typeface="ＭＳ Ｐゴシック" pitchFamily="-105" charset="-128"/>
              </a:rPr>
              <a:t>) </a:t>
            </a:r>
            <a:r>
              <a:rPr lang="en-US" sz="1600">
                <a:latin typeface="Arial" charset="0"/>
                <a:ea typeface="ＭＳ Ｐゴシック" pitchFamily="-105" charset="-128"/>
              </a:rPr>
              <a:t>operations where </a:t>
            </a:r>
            <a:r>
              <a:rPr lang="en-US" sz="1600" i="1">
                <a:latin typeface="Times New Roman" pitchFamily="18" charset="0"/>
                <a:ea typeface="ＭＳ Ｐゴシック" pitchFamily="-105" charset="-128"/>
              </a:rPr>
              <a:t>m </a:t>
            </a:r>
            <a:r>
              <a:rPr lang="en-US" sz="1600">
                <a:latin typeface="Arial" charset="0"/>
                <a:ea typeface="ＭＳ Ｐゴシック" pitchFamily="-105" charset="-128"/>
              </a:rPr>
              <a:t>is the number of lines in a template and </a:t>
            </a:r>
            <a:r>
              <a:rPr lang="en-US" sz="1600" i="1">
                <a:latin typeface="Times New Roman" pitchFamily="18" charset="0"/>
                <a:ea typeface="ＭＳ Ｐゴシック" pitchFamily="-105" charset="-128"/>
              </a:rPr>
              <a:t>m &lt;&lt; n</a:t>
            </a:r>
          </a:p>
          <a:p>
            <a:pPr eaLnBrk="1" hangingPunct="1"/>
            <a:endParaRPr lang="en-US" sz="1600">
              <a:latin typeface="Arial" charset="0"/>
              <a:ea typeface="ＭＳ Ｐゴシック" pitchFamily="-105" charset="-128"/>
            </a:endParaRPr>
          </a:p>
        </p:txBody>
      </p:sp>
      <p:graphicFrame>
        <p:nvGraphicFramePr>
          <p:cNvPr id="6" name="Object 21"/>
          <p:cNvGraphicFramePr>
            <a:graphicFrameLocks noChangeAspect="1"/>
          </p:cNvGraphicFramePr>
          <p:nvPr/>
        </p:nvGraphicFramePr>
        <p:xfrm>
          <a:off x="5981700" y="1633538"/>
          <a:ext cx="1333500" cy="3852862"/>
        </p:xfrm>
        <a:graphic>
          <a:graphicData uri="http://schemas.openxmlformats.org/presentationml/2006/ole">
            <p:oleObj spid="_x0000_s4098" name="Image" r:id="rId3" imgW="2782916" imgH="8043770" progId="">
              <p:embed/>
            </p:oleObj>
          </a:graphicData>
        </a:graphic>
      </p:graphicFrame>
      <p:sp>
        <p:nvSpPr>
          <p:cNvPr id="7" name="TextBox 24"/>
          <p:cNvSpPr txBox="1">
            <a:spLocks noChangeArrowheads="1"/>
          </p:cNvSpPr>
          <p:nvPr/>
        </p:nvSpPr>
        <p:spPr bwMode="auto">
          <a:xfrm>
            <a:off x="6172200" y="5562600"/>
            <a:ext cx="866775" cy="639763"/>
          </a:xfrm>
          <a:prstGeom prst="rect">
            <a:avLst/>
          </a:prstGeom>
          <a:noFill/>
          <a:ln w="9525">
            <a:noFill/>
            <a:miter lim="800000"/>
            <a:headEnd/>
            <a:tailEnd/>
          </a:ln>
        </p:spPr>
        <p:txBody>
          <a:bodyPr wrap="none">
            <a:spAutoFit/>
          </a:bodyPr>
          <a:lstStyle/>
          <a:p>
            <a:pPr algn="ctr"/>
            <a:r>
              <a:rPr lang="en-US" sz="1200">
                <a:ea typeface="ＭＳ Ｐゴシック" pitchFamily="-105" charset="-128"/>
              </a:rPr>
              <a:t>Integral </a:t>
            </a:r>
          </a:p>
          <a:p>
            <a:pPr algn="ctr"/>
            <a:r>
              <a:rPr lang="en-US" sz="1200">
                <a:ea typeface="ＭＳ Ｐゴシック" pitchFamily="-105" charset="-128"/>
              </a:rPr>
              <a:t>Distance </a:t>
            </a:r>
          </a:p>
          <a:p>
            <a:pPr algn="ctr"/>
            <a:r>
              <a:rPr lang="en-US" sz="1200">
                <a:ea typeface="ＭＳ Ｐゴシック" pitchFamily="-105" charset="-128"/>
              </a:rPr>
              <a:t>Transform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 Line Search</a:t>
            </a:r>
            <a:endParaRPr lang="en-US" dirty="0"/>
          </a:p>
        </p:txBody>
      </p:sp>
      <p:sp>
        <p:nvSpPr>
          <p:cNvPr id="4" name="Text Box 4"/>
          <p:cNvSpPr txBox="1">
            <a:spLocks noChangeArrowheads="1"/>
          </p:cNvSpPr>
          <p:nvPr/>
        </p:nvSpPr>
        <p:spPr bwMode="auto">
          <a:xfrm>
            <a:off x="685800" y="1770063"/>
            <a:ext cx="7724775" cy="581025"/>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The linear representation provides an efficient method to reduce the size of the search space.</a:t>
            </a:r>
          </a:p>
        </p:txBody>
      </p:sp>
      <p:sp>
        <p:nvSpPr>
          <p:cNvPr id="5" name="TextBox 11"/>
          <p:cNvSpPr txBox="1">
            <a:spLocks noChangeArrowheads="1"/>
          </p:cNvSpPr>
          <p:nvPr/>
        </p:nvSpPr>
        <p:spPr bwMode="auto">
          <a:xfrm>
            <a:off x="695325" y="2393950"/>
            <a:ext cx="7715250" cy="830263"/>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We rotate and translate the template such that the major template line segment is aligned with the direction of the major query image line segment. The template is then translated along the query segment.</a:t>
            </a:r>
          </a:p>
        </p:txBody>
      </p:sp>
      <p:sp>
        <p:nvSpPr>
          <p:cNvPr id="6" name="Text Box 4"/>
          <p:cNvSpPr txBox="1">
            <a:spLocks noChangeArrowheads="1"/>
          </p:cNvSpPr>
          <p:nvPr/>
        </p:nvSpPr>
        <p:spPr bwMode="auto">
          <a:xfrm>
            <a:off x="685800" y="3332163"/>
            <a:ext cx="7724775" cy="581025"/>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The search time is invariant to the size of the image and is only a function of number of template and query image lines.</a:t>
            </a:r>
          </a:p>
        </p:txBody>
      </p:sp>
      <p:pic>
        <p:nvPicPr>
          <p:cNvPr id="7" name="Picture 8"/>
          <p:cNvPicPr>
            <a:picLocks noChangeAspect="1" noChangeArrowheads="1"/>
          </p:cNvPicPr>
          <p:nvPr/>
        </p:nvPicPr>
        <p:blipFill>
          <a:blip r:embed="rId2" cstate="print"/>
          <a:srcRect/>
          <a:stretch>
            <a:fillRect/>
          </a:stretch>
        </p:blipFill>
        <p:spPr bwMode="auto">
          <a:xfrm>
            <a:off x="2362200" y="3914775"/>
            <a:ext cx="4070350" cy="2486025"/>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Refinement</a:t>
            </a:r>
            <a:endParaRPr lang="en-US" dirty="0"/>
          </a:p>
        </p:txBody>
      </p:sp>
      <p:sp>
        <p:nvSpPr>
          <p:cNvPr id="4" name="Text Box 2"/>
          <p:cNvSpPr txBox="1">
            <a:spLocks noChangeArrowheads="1"/>
          </p:cNvSpPr>
          <p:nvPr/>
        </p:nvSpPr>
        <p:spPr bwMode="auto">
          <a:xfrm>
            <a:off x="898525" y="4552950"/>
            <a:ext cx="7334250" cy="1314450"/>
          </a:xfrm>
          <a:prstGeom prst="rect">
            <a:avLst/>
          </a:prstGeom>
          <a:noFill/>
          <a:ln w="9525">
            <a:noFill/>
            <a:miter lim="800000"/>
            <a:headEnd/>
            <a:tailEnd/>
          </a:ln>
        </p:spPr>
        <p:txBody>
          <a:bodyPr>
            <a:spAutoFit/>
          </a:bodyPr>
          <a:lstStyle/>
          <a:p>
            <a:pPr eaLnBrk="1" hangingPunct="1"/>
            <a:r>
              <a:rPr lang="en-US" sz="1600">
                <a:latin typeface="Arial" charset="0"/>
                <a:ea typeface="ＭＳ Ｐゴシック" pitchFamily="-105" charset="-128"/>
              </a:rPr>
              <a:t>The scene is imaged with MFC from a second location</a:t>
            </a:r>
          </a:p>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We jointly minimize the reprojection error in two views via continuous optimization (ICP and Gauss-Newton) and refine the pose</a:t>
            </a:r>
          </a:p>
          <a:p>
            <a:pPr eaLnBrk="1" hangingPunct="1"/>
            <a:endParaRPr lang="en-US" sz="1600">
              <a:latin typeface="Arial" charset="0"/>
              <a:ea typeface="ＭＳ Ｐゴシック" pitchFamily="-105" charset="-128"/>
            </a:endParaRPr>
          </a:p>
        </p:txBody>
      </p:sp>
      <p:pic>
        <p:nvPicPr>
          <p:cNvPr id="5" name="Picture 6"/>
          <p:cNvPicPr>
            <a:picLocks noChangeAspect="1" noChangeArrowheads="1"/>
          </p:cNvPicPr>
          <p:nvPr/>
        </p:nvPicPr>
        <p:blipFill>
          <a:blip r:embed="rId2" cstate="print"/>
          <a:srcRect/>
          <a:stretch>
            <a:fillRect/>
          </a:stretch>
        </p:blipFill>
        <p:spPr bwMode="auto">
          <a:xfrm>
            <a:off x="895350" y="1943100"/>
            <a:ext cx="6934200" cy="22860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543800" y="5410200"/>
            <a:ext cx="15240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Experiments on Synthetic Data</a:t>
            </a:r>
            <a:endParaRPr lang="en-US" dirty="0"/>
          </a:p>
        </p:txBody>
      </p:sp>
      <p:graphicFrame>
        <p:nvGraphicFramePr>
          <p:cNvPr id="4" name="Group 86"/>
          <p:cNvGraphicFramePr>
            <a:graphicFrameLocks noGrp="1"/>
          </p:cNvGraphicFramePr>
          <p:nvPr/>
        </p:nvGraphicFramePr>
        <p:xfrm>
          <a:off x="600075" y="4855464"/>
          <a:ext cx="7886700" cy="1316736"/>
        </p:xfrm>
        <a:graphic>
          <a:graphicData uri="http://schemas.openxmlformats.org/drawingml/2006/table">
            <a:tbl>
              <a:tblPr/>
              <a:tblGrid>
                <a:gridCol w="1743075"/>
                <a:gridCol w="923925"/>
                <a:gridCol w="1176338"/>
                <a:gridCol w="877887"/>
                <a:gridCol w="844550"/>
                <a:gridCol w="787400"/>
                <a:gridCol w="877888"/>
                <a:gridCol w="655637"/>
              </a:tblGrid>
              <a:tr h="4419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Detection Rate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Circuit Breaker</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Mitsubishi</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Logo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Ellipse</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Toy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T-Nut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Knob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Wheel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Avg.</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55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err="1" smtClean="0">
                          <a:ln>
                            <a:noFill/>
                          </a:ln>
                          <a:solidFill>
                            <a:srgbClr val="A50021"/>
                          </a:solidFill>
                          <a:effectLst/>
                          <a:latin typeface="Arial" charset="0"/>
                        </a:rPr>
                        <a:t>Propsed</a:t>
                      </a:r>
                      <a:endParaRPr kumimoji="0" lang="en-US" sz="1200" b="0" i="0" u="none" strike="noStrike" cap="none" normalizeH="0" baseline="0" dirty="0" smtClean="0">
                        <a:ln>
                          <a:noFill/>
                        </a:ln>
                        <a:solidFill>
                          <a:srgbClr val="A50021"/>
                        </a:solidFill>
                        <a:effectLst/>
                        <a:latin typeface="Arial" charset="0"/>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A50021"/>
                          </a:solidFill>
                          <a:effectLst/>
                          <a:latin typeface="Arial" charset="0"/>
                        </a:rPr>
                        <a:t>0.97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A50021"/>
                          </a:solidFill>
                          <a:effectLst/>
                          <a:latin typeface="Arial" charset="0"/>
                        </a:rPr>
                        <a:t>0.99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A50021"/>
                          </a:solidFill>
                          <a:effectLst/>
                          <a:latin typeface="Arial" charset="0"/>
                        </a:rPr>
                        <a:t>0.95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A50021"/>
                          </a:solidFill>
                          <a:effectLst/>
                          <a:latin typeface="Arial" charset="0"/>
                        </a:rPr>
                        <a:t>0.89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A50021"/>
                          </a:solidFill>
                          <a:effectLst/>
                          <a:latin typeface="Arial" charset="0"/>
                        </a:rPr>
                        <a:t>0.96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A50021"/>
                          </a:solidFill>
                          <a:effectLst/>
                          <a:latin typeface="Arial" charset="0"/>
                        </a:rPr>
                        <a:t>0.92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rgbClr val="A50021"/>
                          </a:solidFill>
                          <a:effectLst/>
                          <a:latin typeface="Arial" charset="0"/>
                        </a:rPr>
                        <a:t>0.95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557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OCM [1]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0.95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0.95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0.83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0.96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0.83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0.90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4551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Chamfer Matching [2]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0.89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smtClean="0">
                          <a:ln>
                            <a:noFill/>
                          </a:ln>
                          <a:solidFill>
                            <a:schemeClr val="tx1"/>
                          </a:solidFill>
                          <a:effectLst/>
                          <a:latin typeface="Arial" charset="0"/>
                        </a:rPr>
                        <a:t>0.78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0.66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0.74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0.78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chemeClr val="tx1"/>
                          </a:solidFill>
                          <a:effectLst/>
                          <a:latin typeface="Arial" charset="0"/>
                        </a:rPr>
                        <a:t>0.76</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6" name="Text Box 92"/>
          <p:cNvSpPr txBox="1">
            <a:spLocks noChangeArrowheads="1"/>
          </p:cNvSpPr>
          <p:nvPr/>
        </p:nvSpPr>
        <p:spPr bwMode="auto">
          <a:xfrm>
            <a:off x="0" y="6211669"/>
            <a:ext cx="9144000" cy="646331"/>
          </a:xfrm>
          <a:prstGeom prst="rect">
            <a:avLst/>
          </a:prstGeom>
          <a:solidFill>
            <a:schemeClr val="bg1"/>
          </a:solidFill>
          <a:ln w="9525">
            <a:noFill/>
            <a:miter lim="800000"/>
            <a:headEnd/>
            <a:tailEnd/>
          </a:ln>
        </p:spPr>
        <p:txBody>
          <a:bodyPr>
            <a:spAutoFit/>
          </a:bodyPr>
          <a:lstStyle/>
          <a:p>
            <a:pPr eaLnBrk="1" hangingPunct="1"/>
            <a:r>
              <a:rPr lang="en-US" sz="1200" dirty="0">
                <a:latin typeface="Arial" charset="0"/>
                <a:ea typeface="ＭＳ Ｐゴシック" pitchFamily="-105" charset="-128"/>
              </a:rPr>
              <a:t>            [1] J. </a:t>
            </a:r>
            <a:r>
              <a:rPr lang="en-US" sz="1200" dirty="0" err="1">
                <a:latin typeface="Arial" charset="0"/>
                <a:ea typeface="ＭＳ Ｐゴシック" pitchFamily="-105" charset="-128"/>
              </a:rPr>
              <a:t>Shotten</a:t>
            </a:r>
            <a:r>
              <a:rPr lang="en-US" sz="1200" dirty="0">
                <a:latin typeface="Arial" charset="0"/>
                <a:ea typeface="ＭＳ Ｐゴシック" pitchFamily="-105" charset="-128"/>
              </a:rPr>
              <a:t>, A. Blake, and R. </a:t>
            </a:r>
            <a:r>
              <a:rPr lang="en-US" sz="1200" dirty="0" err="1">
                <a:latin typeface="Arial" charset="0"/>
                <a:ea typeface="ＭＳ Ｐゴシック" pitchFamily="-105" charset="-128"/>
              </a:rPr>
              <a:t>Cipolla</a:t>
            </a:r>
            <a:r>
              <a:rPr lang="en-US" sz="1200" dirty="0">
                <a:latin typeface="Arial" charset="0"/>
                <a:ea typeface="ＭＳ Ｐゴシック" pitchFamily="-105" charset="-128"/>
              </a:rPr>
              <a:t>. </a:t>
            </a:r>
            <a:r>
              <a:rPr lang="en-US" sz="1200" dirty="0" err="1">
                <a:latin typeface="Arial" charset="0"/>
                <a:ea typeface="ＭＳ Ｐゴシック" pitchFamily="-105" charset="-128"/>
              </a:rPr>
              <a:t>Multiscale</a:t>
            </a:r>
            <a:r>
              <a:rPr lang="en-US" sz="1200" dirty="0">
                <a:latin typeface="Arial" charset="0"/>
                <a:ea typeface="ＭＳ Ｐゴシック" pitchFamily="-105" charset="-128"/>
              </a:rPr>
              <a:t> categorical object recognition using contour fragment, PAMI 2008</a:t>
            </a:r>
          </a:p>
          <a:p>
            <a:pPr eaLnBrk="1" hangingPunct="1"/>
            <a:r>
              <a:rPr lang="en-US" sz="1200" dirty="0">
                <a:latin typeface="Arial" charset="0"/>
                <a:ea typeface="ＭＳ Ｐゴシック" pitchFamily="-105" charset="-128"/>
              </a:rPr>
              <a:t>            [2] H. G. Barrow, J. M. </a:t>
            </a:r>
            <a:r>
              <a:rPr lang="en-US" sz="1200" dirty="0" err="1">
                <a:latin typeface="Arial" charset="0"/>
                <a:ea typeface="ＭＳ Ｐゴシック" pitchFamily="-105" charset="-128"/>
              </a:rPr>
              <a:t>Tenenbaum</a:t>
            </a:r>
            <a:r>
              <a:rPr lang="en-US" sz="1200" dirty="0">
                <a:latin typeface="Arial" charset="0"/>
                <a:ea typeface="ＭＳ Ｐゴシック" pitchFamily="-105" charset="-128"/>
              </a:rPr>
              <a:t>, R. C. </a:t>
            </a:r>
            <a:r>
              <a:rPr lang="en-US" sz="1200" dirty="0" err="1">
                <a:latin typeface="Arial" charset="0"/>
                <a:ea typeface="ＭＳ Ｐゴシック" pitchFamily="-105" charset="-128"/>
              </a:rPr>
              <a:t>Bolles</a:t>
            </a:r>
            <a:r>
              <a:rPr lang="en-US" sz="1200" dirty="0">
                <a:latin typeface="Arial" charset="0"/>
                <a:ea typeface="ＭＳ Ｐゴシック" pitchFamily="-105" charset="-128"/>
              </a:rPr>
              <a:t>, and H. C. Wolf, "Parametric correspondence and chamfer matching: Two          </a:t>
            </a:r>
            <a:br>
              <a:rPr lang="en-US" sz="1200" dirty="0">
                <a:latin typeface="Arial" charset="0"/>
                <a:ea typeface="ＭＳ Ｐゴシック" pitchFamily="-105" charset="-128"/>
              </a:rPr>
            </a:br>
            <a:r>
              <a:rPr lang="en-US" sz="1200" dirty="0">
                <a:latin typeface="Arial" charset="0"/>
                <a:ea typeface="ＭＳ Ｐゴシック" pitchFamily="-105" charset="-128"/>
              </a:rPr>
              <a:t>                 new techniques for image matching," in Proc. 5th Int. Joint Conf. Artificial Intelligence </a:t>
            </a:r>
            <a:r>
              <a:rPr lang="en-US" sz="1200" dirty="0" smtClean="0">
                <a:latin typeface="Arial" charset="0"/>
                <a:ea typeface="ＭＳ Ｐゴシック" pitchFamily="-105" charset="-128"/>
              </a:rPr>
              <a:t>1977</a:t>
            </a:r>
            <a:endParaRPr lang="en-US" sz="1200" dirty="0">
              <a:latin typeface="Arial" charset="0"/>
              <a:ea typeface="ＭＳ Ｐゴシック" pitchFamily="-105" charset="-128"/>
            </a:endParaRPr>
          </a:p>
        </p:txBody>
      </p:sp>
      <p:sp>
        <p:nvSpPr>
          <p:cNvPr id="7" name="Text Box 93"/>
          <p:cNvSpPr txBox="1">
            <a:spLocks noChangeArrowheads="1"/>
          </p:cNvSpPr>
          <p:nvPr/>
        </p:nvSpPr>
        <p:spPr bwMode="auto">
          <a:xfrm>
            <a:off x="2844160" y="4462046"/>
            <a:ext cx="3480440" cy="338554"/>
          </a:xfrm>
          <a:prstGeom prst="rect">
            <a:avLst/>
          </a:prstGeom>
          <a:noFill/>
          <a:ln w="9525">
            <a:noFill/>
            <a:miter lim="800000"/>
            <a:headEnd/>
            <a:tailEnd/>
          </a:ln>
        </p:spPr>
        <p:txBody>
          <a:bodyPr wrap="none">
            <a:spAutoFit/>
          </a:bodyPr>
          <a:lstStyle/>
          <a:p>
            <a:pPr eaLnBrk="1" hangingPunct="1"/>
            <a:r>
              <a:rPr lang="en-US" sz="1600" dirty="0">
                <a:latin typeface="Arial" charset="0"/>
                <a:ea typeface="ＭＳ Ｐゴシック" pitchFamily="-105" charset="-128"/>
              </a:rPr>
              <a:t>Detection performance </a:t>
            </a:r>
            <a:r>
              <a:rPr lang="en-US" sz="1600" dirty="0" smtClean="0">
                <a:latin typeface="Arial" charset="0"/>
                <a:ea typeface="ＭＳ Ｐゴシック" pitchFamily="-105" charset="-128"/>
              </a:rPr>
              <a:t>comparison</a:t>
            </a:r>
            <a:endParaRPr lang="en-US" sz="1600" dirty="0">
              <a:latin typeface="Arial" charset="0"/>
              <a:ea typeface="ＭＳ Ｐゴシック" pitchFamily="-105" charset="-128"/>
            </a:endParaRPr>
          </a:p>
        </p:txBody>
      </p:sp>
      <p:sp>
        <p:nvSpPr>
          <p:cNvPr id="10" name="Text Box 5"/>
          <p:cNvSpPr txBox="1">
            <a:spLocks noChangeArrowheads="1"/>
          </p:cNvSpPr>
          <p:nvPr/>
        </p:nvSpPr>
        <p:spPr bwMode="auto">
          <a:xfrm>
            <a:off x="2590800" y="1295400"/>
            <a:ext cx="3711272" cy="369332"/>
          </a:xfrm>
          <a:prstGeom prst="rect">
            <a:avLst/>
          </a:prstGeom>
          <a:noFill/>
          <a:ln w="9525">
            <a:noFill/>
            <a:miter lim="800000"/>
            <a:headEnd/>
            <a:tailEnd/>
          </a:ln>
        </p:spPr>
        <p:txBody>
          <a:bodyPr wrap="none">
            <a:spAutoFit/>
          </a:bodyPr>
          <a:lstStyle/>
          <a:p>
            <a:r>
              <a:rPr lang="en-US" b="1" dirty="0">
                <a:solidFill>
                  <a:srgbClr val="A50021"/>
                </a:solidFill>
                <a:latin typeface="Arial" charset="0"/>
                <a:ea typeface="ＭＳ Ｐゴシック" pitchFamily="-105" charset="-128"/>
              </a:rPr>
              <a:t>Pose estimation in heavy clutter</a:t>
            </a:r>
          </a:p>
        </p:txBody>
      </p:sp>
      <p:pic>
        <p:nvPicPr>
          <p:cNvPr id="5124" name="Picture 4"/>
          <p:cNvPicPr>
            <a:picLocks noChangeAspect="1" noChangeArrowheads="1"/>
          </p:cNvPicPr>
          <p:nvPr/>
        </p:nvPicPr>
        <p:blipFill>
          <a:blip r:embed="rId2" cstate="print"/>
          <a:srcRect/>
          <a:stretch>
            <a:fillRect/>
          </a:stretch>
        </p:blipFill>
        <p:spPr bwMode="auto">
          <a:xfrm>
            <a:off x="1960705" y="1752600"/>
            <a:ext cx="4440095" cy="1295400"/>
          </a:xfrm>
          <a:prstGeom prst="rect">
            <a:avLst/>
          </a:prstGeom>
          <a:noFill/>
          <a:ln w="9525">
            <a:noFill/>
            <a:miter lim="800000"/>
            <a:headEnd/>
            <a:tailEnd/>
          </a:ln>
        </p:spPr>
      </p:pic>
      <p:pic>
        <p:nvPicPr>
          <p:cNvPr id="5125" name="Picture 5"/>
          <p:cNvPicPr>
            <a:picLocks noChangeAspect="1" noChangeArrowheads="1"/>
          </p:cNvPicPr>
          <p:nvPr/>
        </p:nvPicPr>
        <p:blipFill>
          <a:blip r:embed="rId3" cstate="print"/>
          <a:srcRect/>
          <a:stretch>
            <a:fillRect/>
          </a:stretch>
        </p:blipFill>
        <p:spPr bwMode="auto">
          <a:xfrm>
            <a:off x="1994656" y="2981325"/>
            <a:ext cx="4406144" cy="12858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on Real Data ( Matching )</a:t>
            </a:r>
            <a:endParaRPr lang="en-US" dirty="0"/>
          </a:p>
        </p:txBody>
      </p:sp>
      <p:pic>
        <p:nvPicPr>
          <p:cNvPr id="4" name="Picture 3" descr="cap4"/>
          <p:cNvPicPr>
            <a:picLocks noChangeAspect="1" noChangeArrowheads="1"/>
          </p:cNvPicPr>
          <p:nvPr/>
        </p:nvPicPr>
        <p:blipFill>
          <a:blip r:embed="rId2" cstate="print"/>
          <a:srcRect/>
          <a:stretch>
            <a:fillRect/>
          </a:stretch>
        </p:blipFill>
        <p:spPr bwMode="auto">
          <a:xfrm>
            <a:off x="381000" y="1905000"/>
            <a:ext cx="2084388" cy="1562100"/>
          </a:xfrm>
          <a:prstGeom prst="rect">
            <a:avLst/>
          </a:prstGeom>
          <a:noFill/>
          <a:ln w="9525">
            <a:noFill/>
            <a:miter lim="800000"/>
            <a:headEnd/>
            <a:tailEnd/>
          </a:ln>
        </p:spPr>
      </p:pic>
      <p:pic>
        <p:nvPicPr>
          <p:cNvPr id="5" name="Picture 4" descr="res4"/>
          <p:cNvPicPr>
            <a:picLocks noChangeAspect="1" noChangeArrowheads="1"/>
          </p:cNvPicPr>
          <p:nvPr/>
        </p:nvPicPr>
        <p:blipFill>
          <a:blip r:embed="rId3" cstate="print"/>
          <a:srcRect/>
          <a:stretch>
            <a:fillRect/>
          </a:stretch>
        </p:blipFill>
        <p:spPr bwMode="auto">
          <a:xfrm>
            <a:off x="2487613" y="1905000"/>
            <a:ext cx="2084387" cy="1562100"/>
          </a:xfrm>
          <a:prstGeom prst="rect">
            <a:avLst/>
          </a:prstGeom>
          <a:noFill/>
          <a:ln w="9525">
            <a:noFill/>
            <a:miter lim="800000"/>
            <a:headEnd/>
            <a:tailEnd/>
          </a:ln>
        </p:spPr>
      </p:pic>
      <p:pic>
        <p:nvPicPr>
          <p:cNvPr id="6" name="Picture 5" descr="cap3"/>
          <p:cNvPicPr>
            <a:picLocks noChangeAspect="1" noChangeArrowheads="1"/>
          </p:cNvPicPr>
          <p:nvPr/>
        </p:nvPicPr>
        <p:blipFill>
          <a:blip r:embed="rId4" cstate="print"/>
          <a:srcRect/>
          <a:stretch>
            <a:fillRect/>
          </a:stretch>
        </p:blipFill>
        <p:spPr bwMode="auto">
          <a:xfrm>
            <a:off x="4800600" y="1905000"/>
            <a:ext cx="2084388" cy="1562100"/>
          </a:xfrm>
          <a:prstGeom prst="rect">
            <a:avLst/>
          </a:prstGeom>
          <a:noFill/>
          <a:ln w="9525">
            <a:noFill/>
            <a:miter lim="800000"/>
            <a:headEnd/>
            <a:tailEnd/>
          </a:ln>
        </p:spPr>
      </p:pic>
      <p:pic>
        <p:nvPicPr>
          <p:cNvPr id="7" name="Picture 6" descr="res3"/>
          <p:cNvPicPr>
            <a:picLocks noChangeAspect="1" noChangeArrowheads="1"/>
          </p:cNvPicPr>
          <p:nvPr/>
        </p:nvPicPr>
        <p:blipFill>
          <a:blip r:embed="rId5" cstate="print"/>
          <a:srcRect/>
          <a:stretch>
            <a:fillRect/>
          </a:stretch>
        </p:blipFill>
        <p:spPr bwMode="auto">
          <a:xfrm>
            <a:off x="6907213" y="1905000"/>
            <a:ext cx="2084387" cy="1562100"/>
          </a:xfrm>
          <a:prstGeom prst="rect">
            <a:avLst/>
          </a:prstGeom>
          <a:noFill/>
          <a:ln w="9525">
            <a:noFill/>
            <a:miter lim="800000"/>
            <a:headEnd/>
            <a:tailEnd/>
          </a:ln>
        </p:spPr>
      </p:pic>
      <p:pic>
        <p:nvPicPr>
          <p:cNvPr id="8" name="Picture 7" descr="cap2"/>
          <p:cNvPicPr>
            <a:picLocks noChangeAspect="1" noChangeArrowheads="1"/>
          </p:cNvPicPr>
          <p:nvPr/>
        </p:nvPicPr>
        <p:blipFill>
          <a:blip r:embed="rId6" cstate="print"/>
          <a:srcRect/>
          <a:stretch>
            <a:fillRect/>
          </a:stretch>
        </p:blipFill>
        <p:spPr bwMode="auto">
          <a:xfrm>
            <a:off x="4800600" y="4000500"/>
            <a:ext cx="2084388" cy="1562100"/>
          </a:xfrm>
          <a:prstGeom prst="rect">
            <a:avLst/>
          </a:prstGeom>
          <a:noFill/>
          <a:ln w="9525">
            <a:noFill/>
            <a:miter lim="800000"/>
            <a:headEnd/>
            <a:tailEnd/>
          </a:ln>
        </p:spPr>
      </p:pic>
      <p:pic>
        <p:nvPicPr>
          <p:cNvPr id="9" name="Picture 8" descr="res2"/>
          <p:cNvPicPr>
            <a:picLocks noChangeAspect="1" noChangeArrowheads="1"/>
          </p:cNvPicPr>
          <p:nvPr/>
        </p:nvPicPr>
        <p:blipFill>
          <a:blip r:embed="rId7" cstate="print"/>
          <a:srcRect/>
          <a:stretch>
            <a:fillRect/>
          </a:stretch>
        </p:blipFill>
        <p:spPr bwMode="auto">
          <a:xfrm>
            <a:off x="6907213" y="4000500"/>
            <a:ext cx="2084387" cy="1562100"/>
          </a:xfrm>
          <a:prstGeom prst="rect">
            <a:avLst/>
          </a:prstGeom>
          <a:noFill/>
          <a:ln w="9525">
            <a:noFill/>
            <a:miter lim="800000"/>
            <a:headEnd/>
            <a:tailEnd/>
          </a:ln>
        </p:spPr>
      </p:pic>
      <p:pic>
        <p:nvPicPr>
          <p:cNvPr id="10" name="Picture 9" descr="cap1"/>
          <p:cNvPicPr>
            <a:picLocks noChangeAspect="1" noChangeArrowheads="1"/>
          </p:cNvPicPr>
          <p:nvPr/>
        </p:nvPicPr>
        <p:blipFill>
          <a:blip r:embed="rId8" cstate="print"/>
          <a:srcRect/>
          <a:stretch>
            <a:fillRect/>
          </a:stretch>
        </p:blipFill>
        <p:spPr bwMode="auto">
          <a:xfrm>
            <a:off x="381000" y="4000500"/>
            <a:ext cx="2084388" cy="1562100"/>
          </a:xfrm>
          <a:prstGeom prst="rect">
            <a:avLst/>
          </a:prstGeom>
          <a:noFill/>
          <a:ln w="9525">
            <a:noFill/>
            <a:miter lim="800000"/>
            <a:headEnd/>
            <a:tailEnd/>
          </a:ln>
        </p:spPr>
      </p:pic>
      <p:pic>
        <p:nvPicPr>
          <p:cNvPr id="11" name="Picture 10" descr="res1"/>
          <p:cNvPicPr>
            <a:picLocks noChangeAspect="1" noChangeArrowheads="1"/>
          </p:cNvPicPr>
          <p:nvPr/>
        </p:nvPicPr>
        <p:blipFill>
          <a:blip r:embed="rId9" cstate="print"/>
          <a:srcRect/>
          <a:stretch>
            <a:fillRect/>
          </a:stretch>
        </p:blipFill>
        <p:spPr bwMode="auto">
          <a:xfrm>
            <a:off x="2487613" y="4000500"/>
            <a:ext cx="2084387" cy="15621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On Real Data ( Pose Refinement )</a:t>
            </a:r>
            <a:endParaRPr lang="en-US" dirty="0"/>
          </a:p>
        </p:txBody>
      </p:sp>
      <p:pic>
        <p:nvPicPr>
          <p:cNvPr id="4" name="Picture 4"/>
          <p:cNvPicPr>
            <a:picLocks noChangeAspect="1" noChangeArrowheads="1"/>
          </p:cNvPicPr>
          <p:nvPr/>
        </p:nvPicPr>
        <p:blipFill>
          <a:blip r:embed="rId2" cstate="print"/>
          <a:srcRect/>
          <a:stretch>
            <a:fillRect/>
          </a:stretch>
        </p:blipFill>
        <p:spPr bwMode="auto">
          <a:xfrm>
            <a:off x="76200" y="1600200"/>
            <a:ext cx="9010650" cy="4535488"/>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Pose Estimation Performance on Real Data</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762000" y="1766888"/>
            <a:ext cx="7591425" cy="3509962"/>
          </a:xfrm>
          <a:prstGeom prst="rect">
            <a:avLst/>
          </a:prstGeom>
          <a:noFill/>
          <a:ln w="9525">
            <a:noFill/>
            <a:miter lim="800000"/>
            <a:headEnd/>
            <a:tailEnd/>
          </a:ln>
        </p:spPr>
      </p:pic>
      <p:sp>
        <p:nvSpPr>
          <p:cNvPr id="5" name="Text Box 4"/>
          <p:cNvSpPr txBox="1">
            <a:spLocks noChangeArrowheads="1"/>
          </p:cNvSpPr>
          <p:nvPr/>
        </p:nvSpPr>
        <p:spPr bwMode="auto">
          <a:xfrm>
            <a:off x="857250" y="5389563"/>
            <a:ext cx="7448550" cy="366712"/>
          </a:xfrm>
          <a:prstGeom prst="rect">
            <a:avLst/>
          </a:prstGeom>
          <a:noFill/>
          <a:ln w="9525">
            <a:noFill/>
            <a:miter lim="800000"/>
            <a:headEnd/>
            <a:tailEnd/>
          </a:ln>
        </p:spPr>
        <p:txBody>
          <a:bodyPr wrap="none">
            <a:spAutoFit/>
          </a:bodyPr>
          <a:lstStyle/>
          <a:p>
            <a:pPr eaLnBrk="1" hangingPunct="1"/>
            <a:r>
              <a:rPr lang="en-US" sz="1800">
                <a:latin typeface="Arial" charset="0"/>
                <a:ea typeface="ＭＳ Ｐゴシック" pitchFamily="-105" charset="-128"/>
              </a:rPr>
              <a:t>Normalized histogram of deviation from pose estimates to their medians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pic>
        <p:nvPicPr>
          <p:cNvPr id="4" name="Picture 11"/>
          <p:cNvPicPr>
            <a:picLocks noChangeAspect="1" noChangeArrowheads="1"/>
          </p:cNvPicPr>
          <p:nvPr/>
        </p:nvPicPr>
        <p:blipFill>
          <a:blip r:embed="rId2" cstate="print"/>
          <a:srcRect/>
          <a:stretch>
            <a:fillRect/>
          </a:stretch>
        </p:blipFill>
        <p:spPr bwMode="auto">
          <a:xfrm>
            <a:off x="6400800" y="762000"/>
            <a:ext cx="2006807" cy="1588944"/>
          </a:xfrm>
          <a:prstGeom prst="rect">
            <a:avLst/>
          </a:prstGeom>
          <a:noFill/>
          <a:ln w="9525">
            <a:noFill/>
            <a:miter lim="800000"/>
            <a:headEnd/>
            <a:tailEnd/>
          </a:ln>
        </p:spPr>
      </p:pic>
      <p:pic>
        <p:nvPicPr>
          <p:cNvPr id="5" name="Picture 4" descr="animation.gif"/>
          <p:cNvPicPr>
            <a:picLocks noChangeAspect="1"/>
          </p:cNvPicPr>
          <p:nvPr/>
        </p:nvPicPr>
        <p:blipFill>
          <a:blip r:embed="rId3" cstate="print"/>
          <a:stretch>
            <a:fillRect/>
          </a:stretch>
        </p:blipFill>
        <p:spPr>
          <a:xfrm>
            <a:off x="6400800" y="2503344"/>
            <a:ext cx="2032000" cy="1524000"/>
          </a:xfrm>
          <a:prstGeom prst="rect">
            <a:avLst/>
          </a:prstGeom>
        </p:spPr>
      </p:pic>
      <p:pic>
        <p:nvPicPr>
          <p:cNvPr id="6146" name="Picture 2"/>
          <p:cNvPicPr>
            <a:picLocks noChangeAspect="1" noChangeArrowheads="1"/>
          </p:cNvPicPr>
          <p:nvPr/>
        </p:nvPicPr>
        <p:blipFill>
          <a:blip r:embed="rId4" cstate="print"/>
          <a:srcRect/>
          <a:stretch>
            <a:fillRect/>
          </a:stretch>
        </p:blipFill>
        <p:spPr bwMode="auto">
          <a:xfrm>
            <a:off x="5715000" y="5155064"/>
            <a:ext cx="3276600" cy="1626736"/>
          </a:xfrm>
          <a:prstGeom prst="rect">
            <a:avLst/>
          </a:prstGeom>
          <a:noFill/>
          <a:ln w="9525">
            <a:noFill/>
            <a:miter lim="800000"/>
            <a:headEnd/>
            <a:tailEnd/>
          </a:ln>
        </p:spPr>
      </p:pic>
      <p:sp>
        <p:nvSpPr>
          <p:cNvPr id="7" name="TextBox 6"/>
          <p:cNvSpPr txBox="1"/>
          <p:nvPr/>
        </p:nvSpPr>
        <p:spPr>
          <a:xfrm>
            <a:off x="457201" y="1600200"/>
            <a:ext cx="5029200" cy="4801314"/>
          </a:xfrm>
          <a:prstGeom prst="rect">
            <a:avLst/>
          </a:prstGeom>
          <a:noFill/>
        </p:spPr>
        <p:txBody>
          <a:bodyPr wrap="square" rtlCol="0">
            <a:spAutoFit/>
          </a:bodyPr>
          <a:lstStyle/>
          <a:p>
            <a:endParaRPr lang="en-US" dirty="0"/>
          </a:p>
          <a:p>
            <a:pPr marL="342900" indent="-342900">
              <a:buFont typeface="+mj-lt"/>
              <a:buAutoNum type="arabicPeriod"/>
            </a:pPr>
            <a:r>
              <a:rPr lang="en-US" dirty="0" smtClean="0"/>
              <a:t>Multi-Flash Camera provides accurate      separation of depth edges and texture edges     and can be utilized for object pose estimation        even in heavy clutter.</a:t>
            </a:r>
          </a:p>
          <a:p>
            <a:pPr marL="342900" indent="-342900">
              <a:buFont typeface="+mj-lt"/>
              <a:buAutoNum type="arabicPeriod"/>
            </a:pPr>
            <a:endParaRPr lang="en-US" dirty="0" smtClean="0"/>
          </a:p>
          <a:p>
            <a:pPr marL="342900" indent="-342900">
              <a:buFont typeface="+mj-lt"/>
              <a:buAutoNum type="arabicPeriod"/>
            </a:pPr>
            <a:r>
              <a:rPr lang="en-US" dirty="0" smtClean="0"/>
              <a:t>Directional Chamfer Matching cost function provides a robust </a:t>
            </a:r>
            <a:r>
              <a:rPr lang="en-US" dirty="0" smtClean="0"/>
              <a:t>matching </a:t>
            </a:r>
            <a:r>
              <a:rPr lang="en-US" dirty="0" smtClean="0"/>
              <a:t>measure </a:t>
            </a:r>
            <a:r>
              <a:rPr lang="en-US" dirty="0" smtClean="0"/>
              <a:t>for detecting objects in heavy clutter. </a:t>
            </a:r>
          </a:p>
          <a:p>
            <a:pPr marL="342900" indent="-342900">
              <a:buAutoNum type="arabicPeriod"/>
            </a:pPr>
            <a:endParaRPr lang="en-US" dirty="0" smtClean="0"/>
          </a:p>
          <a:p>
            <a:pPr marL="342900" indent="-342900">
              <a:buAutoNum type="arabicPeriod"/>
            </a:pPr>
            <a:r>
              <a:rPr lang="en-US" dirty="0"/>
              <a:t>L</a:t>
            </a:r>
            <a:r>
              <a:rPr lang="en-US" dirty="0" smtClean="0"/>
              <a:t>ine representation, 3D distance transform, and directional integral images enables efficient template matching.</a:t>
            </a:r>
          </a:p>
          <a:p>
            <a:pPr marL="342900" indent="-342900">
              <a:buAutoNum type="arabicPeriod"/>
            </a:pPr>
            <a:endParaRPr lang="en-US" dirty="0" smtClean="0"/>
          </a:p>
          <a:p>
            <a:pPr marL="342900" indent="-342900">
              <a:buAutoNum type="arabicPeriod"/>
            </a:pPr>
            <a:r>
              <a:rPr lang="en-US" dirty="0" smtClean="0"/>
              <a:t>Experiment results show that the proposed system is highly accurate. </a:t>
            </a:r>
            <a:r>
              <a:rPr lang="en-US" dirty="0" smtClean="0"/>
              <a:t>( 1mm </a:t>
            </a:r>
            <a:r>
              <a:rPr lang="en-US" dirty="0" smtClean="0"/>
              <a:t>and 2</a:t>
            </a:r>
            <a:r>
              <a:rPr lang="en-US" baseline="30000" dirty="0" smtClean="0"/>
              <a:t>0</a:t>
            </a:r>
            <a:r>
              <a:rPr lang="en-US" dirty="0" smtClean="0"/>
              <a:t> )</a:t>
            </a:r>
          </a:p>
          <a:p>
            <a:pPr marL="342900" indent="-342900"/>
            <a:endParaRPr lang="en-US" dirty="0"/>
          </a:p>
        </p:txBody>
      </p:sp>
      <p:pic>
        <p:nvPicPr>
          <p:cNvPr id="8" name="Picture 13"/>
          <p:cNvPicPr>
            <a:picLocks noChangeAspect="1" noChangeArrowheads="1"/>
          </p:cNvPicPr>
          <p:nvPr/>
        </p:nvPicPr>
        <p:blipFill>
          <a:blip r:embed="rId5" cstate="print"/>
          <a:srcRect/>
          <a:stretch>
            <a:fillRect/>
          </a:stretch>
        </p:blipFill>
        <p:spPr bwMode="auto">
          <a:xfrm>
            <a:off x="5667375" y="4343400"/>
            <a:ext cx="3400425" cy="458734"/>
          </a:xfrm>
          <a:prstGeom prst="rect">
            <a:avLst/>
          </a:prstGeom>
          <a:noFill/>
          <a:ln w="9525">
            <a:noFill/>
            <a:miter lim="800000"/>
            <a:headEnd/>
            <a:tailEnd/>
          </a:ln>
        </p:spPr>
      </p:pic>
      <p:sp>
        <p:nvSpPr>
          <p:cNvPr id="9" name="Rectangle 8"/>
          <p:cNvSpPr/>
          <p:nvPr/>
        </p:nvSpPr>
        <p:spPr>
          <a:xfrm>
            <a:off x="5638800" y="4191000"/>
            <a:ext cx="3429000" cy="685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7772400" cy="1295400"/>
          </a:xfrm>
        </p:spPr>
        <p:txBody>
          <a:bodyPr>
            <a:normAutofit/>
          </a:bodyPr>
          <a:lstStyle/>
          <a:p>
            <a:r>
              <a:rPr lang="en-US" sz="3200" dirty="0" smtClean="0"/>
              <a:t>Thank You &amp; System Demo</a:t>
            </a:r>
            <a:endParaRPr lang="en-US" sz="3200" dirty="0"/>
          </a:p>
        </p:txBody>
      </p:sp>
      <p:pic>
        <p:nvPicPr>
          <p:cNvPr id="4" name="RobotVideo.mp4">
            <a:hlinkClick r:id="" action="ppaction://media"/>
          </p:cNvPr>
          <p:cNvPicPr>
            <a:picLocks noRot="1" noChangeAspect="1"/>
          </p:cNvPicPr>
          <p:nvPr>
            <a:videoFile r:link="rId1"/>
          </p:nvPr>
        </p:nvPicPr>
        <p:blipFill>
          <a:blip r:embed="rId3" cstate="print"/>
          <a:stretch>
            <a:fillRect/>
          </a:stretch>
        </p:blipFill>
        <p:spPr>
          <a:xfrm>
            <a:off x="1066800" y="1905000"/>
            <a:ext cx="6400800" cy="480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38200"/>
            <a:ext cx="8305800" cy="533400"/>
          </a:xfrm>
        </p:spPr>
        <p:txBody>
          <a:bodyPr>
            <a:normAutofit fontScale="90000"/>
          </a:bodyPr>
          <a:lstStyle/>
          <a:p>
            <a:r>
              <a:rPr lang="en-US" dirty="0" smtClean="0"/>
              <a:t>Object Pose Estimation for Robot Assembly Tasks</a:t>
            </a:r>
            <a:endParaRPr lang="en-US" dirty="0"/>
          </a:p>
        </p:txBody>
      </p:sp>
      <p:pic>
        <p:nvPicPr>
          <p:cNvPr id="4" name="Picture 2"/>
          <p:cNvPicPr>
            <a:picLocks noChangeAspect="1" noChangeArrowheads="1"/>
          </p:cNvPicPr>
          <p:nvPr/>
        </p:nvPicPr>
        <p:blipFill>
          <a:blip r:embed="rId2" cstate="print"/>
          <a:srcRect/>
          <a:stretch>
            <a:fillRect/>
          </a:stretch>
        </p:blipFill>
        <p:spPr bwMode="auto">
          <a:xfrm>
            <a:off x="457200" y="1687513"/>
            <a:ext cx="2876550" cy="2135187"/>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pic>
        <p:nvPicPr>
          <p:cNvPr id="5" name="Picture 3"/>
          <p:cNvPicPr>
            <a:picLocks noChangeAspect="1" noChangeArrowheads="1"/>
          </p:cNvPicPr>
          <p:nvPr/>
        </p:nvPicPr>
        <p:blipFill>
          <a:blip r:embed="rId3" cstate="print"/>
          <a:srcRect/>
          <a:stretch>
            <a:fillRect/>
          </a:stretch>
        </p:blipFill>
        <p:spPr bwMode="auto">
          <a:xfrm>
            <a:off x="6191250" y="1709738"/>
            <a:ext cx="1962150" cy="2187575"/>
          </a:xfrm>
          <a:prstGeom prst="rect">
            <a:avLst/>
          </a:prstGeom>
          <a:ln>
            <a:headEnd/>
            <a:tailEnd/>
          </a:ln>
        </p:spPr>
        <p:style>
          <a:lnRef idx="2">
            <a:schemeClr val="dk1">
              <a:shade val="50000"/>
            </a:schemeClr>
          </a:lnRef>
          <a:fillRef idx="1">
            <a:schemeClr val="dk1"/>
          </a:fillRef>
          <a:effectRef idx="0">
            <a:schemeClr val="dk1"/>
          </a:effectRef>
          <a:fontRef idx="minor">
            <a:schemeClr val="lt1"/>
          </a:fontRef>
        </p:style>
      </p:pic>
      <p:pic>
        <p:nvPicPr>
          <p:cNvPr id="6" name="Picture 5"/>
          <p:cNvPicPr>
            <a:picLocks noChangeAspect="1" noChangeArrowheads="1"/>
          </p:cNvPicPr>
          <p:nvPr/>
        </p:nvPicPr>
        <p:blipFill>
          <a:blip r:embed="rId4" cstate="print"/>
          <a:srcRect/>
          <a:stretch>
            <a:fillRect/>
          </a:stretch>
        </p:blipFill>
        <p:spPr bwMode="auto">
          <a:xfrm>
            <a:off x="685800" y="4800600"/>
            <a:ext cx="2514600" cy="1885950"/>
          </a:xfrm>
          <a:prstGeom prst="rect">
            <a:avLst/>
          </a:prstGeom>
          <a:noFill/>
          <a:ln w="9525">
            <a:noFill/>
            <a:miter lim="800000"/>
            <a:headEnd/>
            <a:tailEnd/>
          </a:ln>
        </p:spPr>
      </p:pic>
      <p:sp>
        <p:nvSpPr>
          <p:cNvPr id="7" name="Text Box 7"/>
          <p:cNvSpPr txBox="1">
            <a:spLocks noChangeArrowheads="1"/>
          </p:cNvSpPr>
          <p:nvPr/>
        </p:nvSpPr>
        <p:spPr bwMode="auto">
          <a:xfrm>
            <a:off x="3962400" y="1928813"/>
            <a:ext cx="1600200" cy="523220"/>
          </a:xfrm>
          <a:prstGeom prst="rect">
            <a:avLst/>
          </a:prstGeom>
          <a:noFill/>
          <a:ln w="9525">
            <a:noFill/>
            <a:miter lim="800000"/>
            <a:headEnd/>
            <a:tailEnd/>
          </a:ln>
        </p:spPr>
        <p:txBody>
          <a:bodyPr wrap="square">
            <a:spAutoFit/>
          </a:bodyPr>
          <a:lstStyle/>
          <a:p>
            <a:pPr>
              <a:defRPr/>
            </a:pPr>
            <a:r>
              <a:rPr lang="en-US" sz="1400" dirty="0">
                <a:latin typeface="Arial" pitchFamily="34" charset="0"/>
                <a:cs typeface="Arial" pitchFamily="34" charset="0"/>
              </a:rPr>
              <a:t>Human Labor</a:t>
            </a:r>
          </a:p>
          <a:p>
            <a:pPr>
              <a:defRPr/>
            </a:pPr>
            <a:r>
              <a:rPr lang="en-US" sz="1400" dirty="0">
                <a:latin typeface="Arial" pitchFamily="34" charset="0"/>
                <a:cs typeface="Arial" pitchFamily="34" charset="0"/>
              </a:rPr>
              <a:t>to Robot Labor</a:t>
            </a:r>
          </a:p>
        </p:txBody>
      </p:sp>
      <p:sp>
        <p:nvSpPr>
          <p:cNvPr id="8" name="Text Box 8"/>
          <p:cNvSpPr txBox="1">
            <a:spLocks noChangeArrowheads="1"/>
          </p:cNvSpPr>
          <p:nvPr/>
        </p:nvSpPr>
        <p:spPr bwMode="auto">
          <a:xfrm>
            <a:off x="3730161" y="2995136"/>
            <a:ext cx="1984839" cy="738664"/>
          </a:xfrm>
          <a:prstGeom prst="rect">
            <a:avLst/>
          </a:prstGeom>
          <a:noFill/>
          <a:ln w="9525">
            <a:noFill/>
            <a:miter lim="800000"/>
            <a:headEnd/>
            <a:tailEnd/>
          </a:ln>
        </p:spPr>
        <p:txBody>
          <a:bodyPr wrap="none">
            <a:spAutoFit/>
          </a:bodyPr>
          <a:lstStyle/>
          <a:p>
            <a:pPr algn="ctr">
              <a:defRPr/>
            </a:pPr>
            <a:r>
              <a:rPr lang="en-US" sz="1400" dirty="0">
                <a:latin typeface="Arial" pitchFamily="34" charset="0"/>
                <a:cs typeface="Arial" pitchFamily="34" charset="0"/>
              </a:rPr>
              <a:t>Objects must be </a:t>
            </a:r>
          </a:p>
          <a:p>
            <a:pPr algn="ctr">
              <a:defRPr/>
            </a:pPr>
            <a:r>
              <a:rPr lang="en-US" sz="1400" dirty="0">
                <a:latin typeface="Arial" pitchFamily="34" charset="0"/>
                <a:cs typeface="Arial" pitchFamily="34" charset="0"/>
              </a:rPr>
              <a:t>carefully placed before</a:t>
            </a:r>
          </a:p>
          <a:p>
            <a:pPr algn="ctr">
              <a:defRPr/>
            </a:pPr>
            <a:r>
              <a:rPr lang="en-US" sz="1400" dirty="0">
                <a:latin typeface="Arial" pitchFamily="34" charset="0"/>
                <a:cs typeface="Arial" pitchFamily="34" charset="0"/>
              </a:rPr>
              <a:t>robot operates</a:t>
            </a:r>
          </a:p>
        </p:txBody>
      </p:sp>
      <p:sp>
        <p:nvSpPr>
          <p:cNvPr id="9" name="Text Box 9"/>
          <p:cNvSpPr txBox="1">
            <a:spLocks noChangeArrowheads="1"/>
          </p:cNvSpPr>
          <p:nvPr/>
        </p:nvSpPr>
        <p:spPr bwMode="auto">
          <a:xfrm>
            <a:off x="762000" y="4267200"/>
            <a:ext cx="2178802" cy="400110"/>
          </a:xfrm>
          <a:prstGeom prst="rect">
            <a:avLst/>
          </a:prstGeom>
          <a:noFill/>
          <a:ln w="9525">
            <a:noFill/>
            <a:miter lim="800000"/>
            <a:headEnd/>
            <a:tailEnd/>
          </a:ln>
        </p:spPr>
        <p:txBody>
          <a:bodyPr wrap="none">
            <a:spAutoFit/>
          </a:bodyPr>
          <a:lstStyle/>
          <a:p>
            <a:pPr>
              <a:defRPr/>
            </a:pPr>
            <a:r>
              <a:rPr lang="en-US" sz="2000" b="1" dirty="0">
                <a:solidFill>
                  <a:srgbClr val="A50021"/>
                </a:solidFill>
                <a:latin typeface="Arial" charset="0"/>
              </a:rPr>
              <a:t>How about this?</a:t>
            </a:r>
          </a:p>
        </p:txBody>
      </p:sp>
      <p:sp>
        <p:nvSpPr>
          <p:cNvPr id="10" name="Rectangle 10"/>
          <p:cNvSpPr txBox="1">
            <a:spLocks noChangeArrowheads="1"/>
          </p:cNvSpPr>
          <p:nvPr/>
        </p:nvSpPr>
        <p:spPr bwMode="auto">
          <a:xfrm>
            <a:off x="3352800" y="4783138"/>
            <a:ext cx="5200650" cy="1312862"/>
          </a:xfrm>
          <a:prstGeom prst="rect">
            <a:avLst/>
          </a:prstGeom>
          <a:noFill/>
          <a:ln w="9525">
            <a:noFill/>
            <a:miter lim="800000"/>
            <a:headEnd/>
            <a:tailEnd/>
          </a:ln>
        </p:spPr>
        <p:txBody>
          <a:bodyPr/>
          <a:lstStyle/>
          <a:p>
            <a:pPr marL="342900" indent="-342900" eaLnBrk="0" hangingPunct="0">
              <a:lnSpc>
                <a:spcPct val="80000"/>
              </a:lnSpc>
              <a:spcBef>
                <a:spcPct val="20000"/>
              </a:spcBef>
              <a:defRPr/>
            </a:pPr>
            <a:r>
              <a:rPr lang="en-US" kern="0" dirty="0">
                <a:solidFill>
                  <a:srgbClr val="424242"/>
                </a:solidFill>
                <a:latin typeface="Arial" pitchFamily="34" charset="0"/>
                <a:ea typeface="ＭＳ Ｐゴシック" pitchFamily="-105" charset="-128"/>
                <a:cs typeface="Arial" pitchFamily="34" charset="0"/>
              </a:rPr>
              <a:t>	The goal is to detect and localize a target object in a cluttered bin and to accurately estimate its pose using cameras. The robot can then use this estimate to grasp the object and perform subsequent manipulation.</a:t>
            </a:r>
          </a:p>
        </p:txBody>
      </p:sp>
      <p:sp>
        <p:nvSpPr>
          <p:cNvPr id="11" name="Text Box 12"/>
          <p:cNvSpPr txBox="1">
            <a:spLocks noChangeArrowheads="1"/>
          </p:cNvSpPr>
          <p:nvPr/>
        </p:nvSpPr>
        <p:spPr bwMode="auto">
          <a:xfrm>
            <a:off x="3754438" y="4267200"/>
            <a:ext cx="4170362" cy="400050"/>
          </a:xfrm>
          <a:prstGeom prst="rect">
            <a:avLst/>
          </a:prstGeom>
          <a:noFill/>
          <a:ln w="9525">
            <a:noFill/>
            <a:miter lim="800000"/>
            <a:headEnd/>
            <a:tailEnd/>
          </a:ln>
        </p:spPr>
        <p:txBody>
          <a:bodyPr wrap="none">
            <a:spAutoFit/>
          </a:bodyPr>
          <a:lstStyle/>
          <a:p>
            <a:r>
              <a:rPr lang="en-US" sz="2000" b="1" dirty="0">
                <a:solidFill>
                  <a:srgbClr val="A50021"/>
                </a:solidFill>
                <a:latin typeface="Arial" charset="0"/>
              </a:rPr>
              <a:t>Computer Vision Based Solution</a:t>
            </a:r>
          </a:p>
        </p:txBody>
      </p:sp>
      <p:sp>
        <p:nvSpPr>
          <p:cNvPr id="12" name="Right Arrow 11"/>
          <p:cNvSpPr/>
          <p:nvPr/>
        </p:nvSpPr>
        <p:spPr>
          <a:xfrm>
            <a:off x="3733800" y="2525713"/>
            <a:ext cx="2133600" cy="446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TextBox 12"/>
          <p:cNvSpPr txBox="1"/>
          <p:nvPr/>
        </p:nvSpPr>
        <p:spPr>
          <a:xfrm>
            <a:off x="306144" y="3821113"/>
            <a:ext cx="3275256" cy="338554"/>
          </a:xfrm>
          <a:prstGeom prst="rect">
            <a:avLst/>
          </a:prstGeom>
          <a:noFill/>
        </p:spPr>
        <p:txBody>
          <a:bodyPr wrap="none">
            <a:spAutoFit/>
          </a:bodyPr>
          <a:lstStyle/>
          <a:p>
            <a:pPr>
              <a:defRPr/>
            </a:pPr>
            <a:r>
              <a:rPr lang="en-US" sz="1600" u="sng" dirty="0">
                <a:latin typeface="Arial" pitchFamily="34" charset="0"/>
                <a:cs typeface="Arial" pitchFamily="34" charset="0"/>
              </a:rPr>
              <a:t>Invention of interchangeable parts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714375" y="1495425"/>
            <a:ext cx="7648575" cy="2500313"/>
          </a:xfrm>
          <a:prstGeom prst="rect">
            <a:avLst/>
          </a:prstGeom>
          <a:noFill/>
          <a:ln w="9525">
            <a:noFill/>
            <a:miter lim="800000"/>
            <a:headEnd/>
            <a:tailEnd/>
          </a:ln>
        </p:spPr>
      </p:pic>
      <p:sp>
        <p:nvSpPr>
          <p:cNvPr id="5" name="Text Box 7"/>
          <p:cNvSpPr txBox="1">
            <a:spLocks noChangeArrowheads="1"/>
          </p:cNvSpPr>
          <p:nvPr/>
        </p:nvSpPr>
        <p:spPr bwMode="auto">
          <a:xfrm>
            <a:off x="600075" y="4173538"/>
            <a:ext cx="2266950" cy="366712"/>
          </a:xfrm>
          <a:prstGeom prst="rect">
            <a:avLst/>
          </a:prstGeom>
          <a:noFill/>
          <a:ln w="9525">
            <a:noFill/>
            <a:miter lim="800000"/>
            <a:headEnd/>
            <a:tailEnd/>
          </a:ln>
        </p:spPr>
        <p:txBody>
          <a:bodyPr wrap="none">
            <a:spAutoFit/>
          </a:bodyPr>
          <a:lstStyle/>
          <a:p>
            <a:pPr eaLnBrk="1" hangingPunct="1"/>
            <a:r>
              <a:rPr lang="en-US" sz="1800" b="1" dirty="0">
                <a:solidFill>
                  <a:srgbClr val="A50021"/>
                </a:solidFill>
                <a:latin typeface="Arial" charset="0"/>
                <a:ea typeface="ＭＳ Ｐゴシック" pitchFamily="-105" charset="-128"/>
              </a:rPr>
              <a:t>Algorithmic Layout</a:t>
            </a:r>
          </a:p>
        </p:txBody>
      </p:sp>
      <p:pic>
        <p:nvPicPr>
          <p:cNvPr id="6" name="Picture 7"/>
          <p:cNvPicPr>
            <a:picLocks noChangeAspect="1" noChangeArrowheads="1"/>
          </p:cNvPicPr>
          <p:nvPr/>
        </p:nvPicPr>
        <p:blipFill>
          <a:blip r:embed="rId3" cstate="print"/>
          <a:srcRect/>
          <a:stretch>
            <a:fillRect/>
          </a:stretch>
        </p:blipFill>
        <p:spPr bwMode="auto">
          <a:xfrm>
            <a:off x="204787" y="4572000"/>
            <a:ext cx="8710613" cy="2130425"/>
          </a:xfrm>
          <a:prstGeom prst="rect">
            <a:avLst/>
          </a:prstGeom>
          <a:noFill/>
          <a:ln w="9525">
            <a:noFill/>
            <a:miter lim="800000"/>
            <a:headEnd/>
            <a:tailEnd/>
          </a:ln>
        </p:spPr>
      </p:pic>
      <p:sp>
        <p:nvSpPr>
          <p:cNvPr id="7" name="Rectangle 2"/>
          <p:cNvSpPr>
            <a:spLocks noGrp="1" noChangeArrowheads="1"/>
          </p:cNvSpPr>
          <p:nvPr>
            <p:ph type="title" idx="4294967295"/>
          </p:nvPr>
        </p:nvSpPr>
        <p:spPr>
          <a:xfrm>
            <a:off x="152400" y="838200"/>
            <a:ext cx="7772400" cy="533400"/>
          </a:xfrm>
        </p:spPr>
        <p:txBody>
          <a:bodyPr>
            <a:normAutofit/>
          </a:bodyPr>
          <a:lstStyle/>
          <a:p>
            <a:pPr algn="l"/>
            <a:r>
              <a:rPr lang="en-US" sz="2400" dirty="0">
                <a:latin typeface="Arial Black" pitchFamily="34" charset="0"/>
              </a:rPr>
              <a:t>System Overview</a:t>
            </a:r>
          </a:p>
        </p:txBody>
      </p:sp>
      <p:pic>
        <p:nvPicPr>
          <p:cNvPr id="8" name="Picture 7"/>
          <p:cNvPicPr>
            <a:picLocks noChangeAspect="1" noChangeArrowheads="1"/>
          </p:cNvPicPr>
          <p:nvPr/>
        </p:nvPicPr>
        <p:blipFill>
          <a:blip r:embed="rId4" cstate="print"/>
          <a:srcRect/>
          <a:stretch>
            <a:fillRect/>
          </a:stretch>
        </p:blipFill>
        <p:spPr bwMode="auto">
          <a:xfrm>
            <a:off x="7848600" y="5586589"/>
            <a:ext cx="1295400" cy="12714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Multi-Flash Camera</a:t>
            </a:r>
            <a:endParaRPr lang="en-US" dirty="0"/>
          </a:p>
        </p:txBody>
      </p:sp>
      <p:pic>
        <p:nvPicPr>
          <p:cNvPr id="6" name="Picture 11"/>
          <p:cNvPicPr>
            <a:picLocks noChangeAspect="1" noChangeArrowheads="1"/>
          </p:cNvPicPr>
          <p:nvPr/>
        </p:nvPicPr>
        <p:blipFill>
          <a:blip r:embed="rId2" cstate="print"/>
          <a:srcRect/>
          <a:stretch>
            <a:fillRect/>
          </a:stretch>
        </p:blipFill>
        <p:spPr bwMode="auto">
          <a:xfrm>
            <a:off x="4572000" y="1295400"/>
            <a:ext cx="3302207" cy="2614612"/>
          </a:xfrm>
          <a:prstGeom prst="rect">
            <a:avLst/>
          </a:prstGeom>
          <a:noFill/>
          <a:ln w="9525">
            <a:noFill/>
            <a:miter lim="800000"/>
            <a:headEnd/>
            <a:tailEnd/>
          </a:ln>
        </p:spPr>
      </p:pic>
      <p:sp>
        <p:nvSpPr>
          <p:cNvPr id="7" name="Rectangle 6"/>
          <p:cNvSpPr/>
          <p:nvPr/>
        </p:nvSpPr>
        <p:spPr>
          <a:xfrm>
            <a:off x="381000" y="1828800"/>
            <a:ext cx="3810000" cy="3949799"/>
          </a:xfrm>
          <a:prstGeom prst="rect">
            <a:avLst/>
          </a:prstGeom>
        </p:spPr>
        <p:txBody>
          <a:bodyPr wrap="square">
            <a:spAutoFit/>
          </a:bodyPr>
          <a:lstStyle/>
          <a:p>
            <a:r>
              <a:rPr lang="en-US" sz="1600" dirty="0" smtClean="0">
                <a:latin typeface="Arial" charset="0"/>
                <a:ea typeface="ＭＳ Ｐゴシック" pitchFamily="-105" charset="-128"/>
              </a:rPr>
              <a:t>LEDs are sequentially switched on and off to create different illumination patterns. </a:t>
            </a:r>
          </a:p>
          <a:p>
            <a:endParaRPr lang="en-US" sz="1600" dirty="0" smtClean="0">
              <a:latin typeface="Arial" charset="0"/>
              <a:ea typeface="ＭＳ Ｐゴシック" pitchFamily="-105" charset="-128"/>
            </a:endParaRPr>
          </a:p>
          <a:p>
            <a:endParaRPr lang="en-US" sz="1600" dirty="0" smtClean="0">
              <a:latin typeface="Arial" charset="0"/>
              <a:ea typeface="ＭＳ Ｐゴシック" pitchFamily="-105" charset="-128"/>
            </a:endParaRPr>
          </a:p>
          <a:p>
            <a:r>
              <a:rPr lang="en-US" sz="1600" dirty="0" smtClean="0">
                <a:latin typeface="Arial" charset="0"/>
                <a:ea typeface="ＭＳ Ｐゴシック" pitchFamily="-105" charset="-128"/>
              </a:rPr>
              <a:t>We filter out the contribution of ambient light by computing </a:t>
            </a:r>
            <a:br>
              <a:rPr lang="en-US" sz="1600" dirty="0" smtClean="0">
                <a:latin typeface="Arial" charset="0"/>
                <a:ea typeface="ＭＳ Ｐゴシック" pitchFamily="-105" charset="-128"/>
              </a:rPr>
            </a:br>
            <a:r>
              <a:rPr lang="en-US" sz="1600" dirty="0" err="1" smtClean="0">
                <a:latin typeface="Arial" charset="0"/>
                <a:ea typeface="ＭＳ Ｐゴシック" pitchFamily="-105" charset="-128"/>
              </a:rPr>
              <a:t>J</a:t>
            </a:r>
            <a:r>
              <a:rPr lang="en-US" sz="1600" baseline="-25000" dirty="0" err="1" smtClean="0">
                <a:latin typeface="Arial" charset="0"/>
                <a:ea typeface="ＭＳ Ｐゴシック" pitchFamily="-105" charset="-128"/>
              </a:rPr>
              <a:t>i</a:t>
            </a:r>
            <a:r>
              <a:rPr lang="en-US" sz="1600" dirty="0" smtClean="0">
                <a:latin typeface="Arial" charset="0"/>
                <a:ea typeface="ＭＳ Ｐゴシック" pitchFamily="-105" charset="-128"/>
              </a:rPr>
              <a:t> </a:t>
            </a:r>
            <a:r>
              <a:rPr lang="en-US" sz="1600" dirty="0">
                <a:latin typeface="Arial" charset="0"/>
                <a:ea typeface="ＭＳ Ｐゴシック" pitchFamily="-105" charset="-128"/>
              </a:rPr>
              <a:t>= </a:t>
            </a:r>
            <a:r>
              <a:rPr lang="en-US" sz="1600" dirty="0" smtClean="0">
                <a:latin typeface="Arial" charset="0"/>
                <a:ea typeface="ＭＳ Ｐゴシック" pitchFamily="-105" charset="-128"/>
              </a:rPr>
              <a:t>I</a:t>
            </a:r>
            <a:r>
              <a:rPr lang="en-US" sz="1600" baseline="-25000" dirty="0" smtClean="0">
                <a:latin typeface="Arial" charset="0"/>
                <a:ea typeface="ＭＳ Ｐゴシック" pitchFamily="-105" charset="-128"/>
              </a:rPr>
              <a:t>i</a:t>
            </a:r>
            <a:r>
              <a:rPr lang="en-US" sz="1600" dirty="0" smtClean="0">
                <a:latin typeface="Arial" charset="0"/>
                <a:ea typeface="ＭＳ Ｐゴシック" pitchFamily="-105" charset="-128"/>
              </a:rPr>
              <a:t> </a:t>
            </a:r>
            <a:r>
              <a:rPr lang="en-US" sz="1600" dirty="0">
                <a:latin typeface="Arial" charset="0"/>
                <a:ea typeface="ＭＳ Ｐゴシック" pitchFamily="-105" charset="-128"/>
              </a:rPr>
              <a:t>– </a:t>
            </a:r>
            <a:r>
              <a:rPr lang="en-US" sz="1600" dirty="0" err="1" smtClean="0">
                <a:latin typeface="Arial" charset="0"/>
                <a:ea typeface="ＭＳ Ｐゴシック" pitchFamily="-105" charset="-128"/>
              </a:rPr>
              <a:t>I</a:t>
            </a:r>
            <a:r>
              <a:rPr lang="en-US" sz="1600" baseline="-25000" dirty="0" err="1" smtClean="0">
                <a:latin typeface="Arial" charset="0"/>
                <a:ea typeface="ＭＳ Ｐゴシック" pitchFamily="-105" charset="-128"/>
              </a:rPr>
              <a:t>ambient</a:t>
            </a:r>
            <a:endParaRPr lang="en-US" sz="1600" baseline="-25000" dirty="0" smtClean="0">
              <a:latin typeface="Arial" charset="0"/>
              <a:ea typeface="ＭＳ Ｐゴシック" pitchFamily="-105" charset="-128"/>
            </a:endParaRPr>
          </a:p>
          <a:p>
            <a:endParaRPr lang="en-US" sz="1600" baseline="-25000" dirty="0">
              <a:latin typeface="Arial" charset="0"/>
              <a:ea typeface="ＭＳ Ｐゴシック" pitchFamily="-105" charset="-128"/>
            </a:endParaRPr>
          </a:p>
          <a:p>
            <a:endParaRPr lang="en-US" sz="1600" dirty="0">
              <a:latin typeface="Arial" charset="0"/>
              <a:ea typeface="ＭＳ Ｐゴシック" pitchFamily="-105" charset="-128"/>
            </a:endParaRPr>
          </a:p>
          <a:p>
            <a:r>
              <a:rPr lang="en-US" sz="1600" dirty="0" smtClean="0">
                <a:latin typeface="Arial" charset="0"/>
                <a:ea typeface="ＭＳ Ｐゴシック" pitchFamily="-105" charset="-128"/>
              </a:rPr>
              <a:t>We normalize the illumination changes by computing ratio Images  </a:t>
            </a:r>
            <a:r>
              <a:rPr lang="en-US" sz="1600" dirty="0" err="1" smtClean="0">
                <a:latin typeface="Arial" charset="0"/>
                <a:ea typeface="ＭＳ Ｐゴシック" pitchFamily="-105" charset="-128"/>
              </a:rPr>
              <a:t>RI</a:t>
            </a:r>
            <a:r>
              <a:rPr lang="en-US" sz="1600" baseline="-25000" dirty="0" err="1" smtClean="0">
                <a:latin typeface="Arial" charset="0"/>
                <a:ea typeface="ＭＳ Ｐゴシック" pitchFamily="-105" charset="-128"/>
              </a:rPr>
              <a:t>i</a:t>
            </a:r>
            <a:r>
              <a:rPr lang="en-US" sz="1600" dirty="0" smtClean="0">
                <a:latin typeface="Arial" charset="0"/>
                <a:ea typeface="ＭＳ Ｐゴシック" pitchFamily="-105" charset="-128"/>
              </a:rPr>
              <a:t> </a:t>
            </a:r>
            <a:r>
              <a:rPr lang="en-US" sz="1600" dirty="0">
                <a:latin typeface="Arial" charset="0"/>
                <a:ea typeface="ＭＳ Ｐゴシック" pitchFamily="-105" charset="-128"/>
              </a:rPr>
              <a:t>= </a:t>
            </a:r>
            <a:r>
              <a:rPr lang="en-US" sz="1600" dirty="0" err="1">
                <a:latin typeface="Arial" charset="0"/>
                <a:ea typeface="ＭＳ Ｐゴシック" pitchFamily="-105" charset="-128"/>
              </a:rPr>
              <a:t>J</a:t>
            </a:r>
            <a:r>
              <a:rPr lang="en-US" sz="1600" baseline="-25000" dirty="0" err="1">
                <a:latin typeface="Arial" charset="0"/>
                <a:ea typeface="ＭＳ Ｐゴシック" pitchFamily="-105" charset="-128"/>
              </a:rPr>
              <a:t>i</a:t>
            </a:r>
            <a:r>
              <a:rPr lang="en-US" sz="1600" dirty="0">
                <a:latin typeface="Arial" charset="0"/>
                <a:ea typeface="ＭＳ Ｐゴシック" pitchFamily="-105" charset="-128"/>
              </a:rPr>
              <a:t> / </a:t>
            </a:r>
            <a:r>
              <a:rPr lang="en-US" sz="1600" dirty="0" err="1">
                <a:latin typeface="Arial" charset="0"/>
                <a:ea typeface="ＭＳ Ｐゴシック" pitchFamily="-105" charset="-128"/>
              </a:rPr>
              <a:t>J</a:t>
            </a:r>
            <a:r>
              <a:rPr lang="en-US" sz="1600" baseline="-25000" dirty="0" err="1">
                <a:latin typeface="Arial" charset="0"/>
                <a:ea typeface="ＭＳ Ｐゴシック" pitchFamily="-105" charset="-128"/>
              </a:rPr>
              <a:t>max</a:t>
            </a:r>
            <a:endParaRPr lang="en-US" sz="1600" baseline="-25000" dirty="0">
              <a:latin typeface="Arial" charset="0"/>
              <a:ea typeface="ＭＳ Ｐゴシック" pitchFamily="-105" charset="-128"/>
            </a:endParaRPr>
          </a:p>
          <a:p>
            <a:pPr>
              <a:buFont typeface="Wingdings" pitchFamily="2" charset="2"/>
              <a:buNone/>
            </a:pPr>
            <a:endParaRPr lang="en-US" sz="1600" dirty="0" smtClean="0">
              <a:latin typeface="Arial" charset="0"/>
              <a:ea typeface="ＭＳ Ｐゴシック" pitchFamily="-105" charset="-128"/>
            </a:endParaRPr>
          </a:p>
          <a:p>
            <a:pPr>
              <a:buFont typeface="Wingdings" pitchFamily="2" charset="2"/>
              <a:buNone/>
            </a:pPr>
            <a:endParaRPr lang="en-US" sz="1600" dirty="0">
              <a:latin typeface="Arial" charset="0"/>
              <a:ea typeface="ＭＳ Ｐゴシック" pitchFamily="-105" charset="-128"/>
            </a:endParaRPr>
          </a:p>
          <a:p>
            <a:r>
              <a:rPr lang="en-US" sz="1600" dirty="0">
                <a:latin typeface="Arial" charset="0"/>
                <a:ea typeface="ＭＳ Ｐゴシック" pitchFamily="-105" charset="-128"/>
              </a:rPr>
              <a:t>Detect the bright to dark transition in the ratio images</a:t>
            </a:r>
          </a:p>
        </p:txBody>
      </p:sp>
      <p:pic>
        <p:nvPicPr>
          <p:cNvPr id="8" name="Picture 7" descr="animation.gif"/>
          <p:cNvPicPr>
            <a:picLocks noChangeAspect="1"/>
          </p:cNvPicPr>
          <p:nvPr/>
        </p:nvPicPr>
        <p:blipFill>
          <a:blip r:embed="rId3" cstate="print"/>
          <a:stretch>
            <a:fillRect/>
          </a:stretch>
        </p:blipFill>
        <p:spPr>
          <a:xfrm>
            <a:off x="4597607" y="4191000"/>
            <a:ext cx="3352800" cy="25146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Depth Edges</a:t>
            </a:r>
            <a:endParaRPr lang="en-US" dirty="0"/>
          </a:p>
        </p:txBody>
      </p:sp>
      <p:pic>
        <p:nvPicPr>
          <p:cNvPr id="4" name="Picture 3"/>
          <p:cNvPicPr>
            <a:picLocks noChangeAspect="1" noChangeArrowheads="1"/>
          </p:cNvPicPr>
          <p:nvPr/>
        </p:nvPicPr>
        <p:blipFill>
          <a:blip r:embed="rId2" cstate="print"/>
          <a:srcRect/>
          <a:stretch>
            <a:fillRect/>
          </a:stretch>
        </p:blipFill>
        <p:spPr bwMode="auto">
          <a:xfrm>
            <a:off x="457200" y="2819400"/>
            <a:ext cx="2927350" cy="2195513"/>
          </a:xfrm>
          <a:prstGeom prst="rect">
            <a:avLst/>
          </a:prstGeom>
          <a:noFill/>
          <a:ln w="9525">
            <a:noFill/>
            <a:miter lim="800000"/>
            <a:headEnd/>
            <a:tailEnd/>
          </a:ln>
        </p:spPr>
      </p:pic>
      <p:pic>
        <p:nvPicPr>
          <p:cNvPr id="5" name="Picture 4"/>
          <p:cNvPicPr>
            <a:picLocks noChangeAspect="1" noChangeArrowheads="1"/>
          </p:cNvPicPr>
          <p:nvPr/>
        </p:nvPicPr>
        <p:blipFill>
          <a:blip r:embed="rId3" cstate="print"/>
          <a:srcRect/>
          <a:stretch>
            <a:fillRect/>
          </a:stretch>
        </p:blipFill>
        <p:spPr bwMode="auto">
          <a:xfrm>
            <a:off x="5591175" y="1658937"/>
            <a:ext cx="3171825" cy="2532063"/>
          </a:xfrm>
          <a:prstGeom prst="rect">
            <a:avLst/>
          </a:prstGeom>
          <a:noFill/>
          <a:ln w="9525">
            <a:noFill/>
            <a:miter lim="800000"/>
            <a:headEnd/>
            <a:tailEnd/>
          </a:ln>
        </p:spPr>
      </p:pic>
      <p:pic>
        <p:nvPicPr>
          <p:cNvPr id="6" name="Picture 5"/>
          <p:cNvPicPr>
            <a:picLocks noChangeAspect="1" noChangeArrowheads="1"/>
          </p:cNvPicPr>
          <p:nvPr/>
        </p:nvPicPr>
        <p:blipFill>
          <a:blip r:embed="rId4" cstate="print"/>
          <a:srcRect/>
          <a:stretch>
            <a:fillRect/>
          </a:stretch>
        </p:blipFill>
        <p:spPr bwMode="auto">
          <a:xfrm>
            <a:off x="5526087" y="4235450"/>
            <a:ext cx="3541713" cy="2546350"/>
          </a:xfrm>
          <a:prstGeom prst="rect">
            <a:avLst/>
          </a:prstGeom>
          <a:noFill/>
          <a:ln w="9525">
            <a:noFill/>
            <a:miter lim="800000"/>
            <a:headEnd/>
            <a:tailEnd/>
          </a:ln>
        </p:spPr>
      </p:pic>
      <p:sp>
        <p:nvSpPr>
          <p:cNvPr id="7" name="AutoShape 6"/>
          <p:cNvSpPr>
            <a:spLocks noChangeArrowheads="1"/>
          </p:cNvSpPr>
          <p:nvPr/>
        </p:nvSpPr>
        <p:spPr bwMode="auto">
          <a:xfrm>
            <a:off x="3810000" y="2819400"/>
            <a:ext cx="1219200" cy="533400"/>
          </a:xfrm>
          <a:prstGeom prst="rightArrow">
            <a:avLst>
              <a:gd name="adj1" fmla="val 50000"/>
              <a:gd name="adj2" fmla="val 57143"/>
            </a:avLst>
          </a:prstGeom>
          <a:solidFill>
            <a:schemeClr val="accent1"/>
          </a:solidFill>
          <a:ln w="9525">
            <a:solidFill>
              <a:schemeClr val="tx1"/>
            </a:solidFill>
            <a:miter lim="800000"/>
            <a:headEnd/>
            <a:tailEnd/>
          </a:ln>
        </p:spPr>
        <p:txBody>
          <a:bodyPr wrap="none" anchor="ctr"/>
          <a:lstStyle/>
          <a:p>
            <a:endParaRPr lang="en-US">
              <a:ea typeface="ＭＳ Ｐゴシック" pitchFamily="-105" charset="-128"/>
            </a:endParaRPr>
          </a:p>
        </p:txBody>
      </p:sp>
      <p:sp>
        <p:nvSpPr>
          <p:cNvPr id="8" name="AutoShape 7"/>
          <p:cNvSpPr>
            <a:spLocks noChangeArrowheads="1"/>
          </p:cNvSpPr>
          <p:nvPr/>
        </p:nvSpPr>
        <p:spPr bwMode="auto">
          <a:xfrm>
            <a:off x="3810000" y="4511675"/>
            <a:ext cx="1219200" cy="533400"/>
          </a:xfrm>
          <a:prstGeom prst="rightArrow">
            <a:avLst>
              <a:gd name="adj1" fmla="val 50000"/>
              <a:gd name="adj2" fmla="val 57143"/>
            </a:avLst>
          </a:prstGeom>
          <a:solidFill>
            <a:schemeClr val="accent1"/>
          </a:solidFill>
          <a:ln w="9525">
            <a:solidFill>
              <a:schemeClr val="tx1"/>
            </a:solidFill>
            <a:miter lim="800000"/>
            <a:headEnd/>
            <a:tailEnd/>
          </a:ln>
        </p:spPr>
        <p:txBody>
          <a:bodyPr wrap="none" anchor="ctr"/>
          <a:lstStyle/>
          <a:p>
            <a:endParaRPr lang="en-US">
              <a:ea typeface="ＭＳ Ｐゴシック" pitchFamily="-105" charset="-128"/>
            </a:endParaRPr>
          </a:p>
        </p:txBody>
      </p:sp>
      <p:sp>
        <p:nvSpPr>
          <p:cNvPr id="9" name="Text Box 8"/>
          <p:cNvSpPr txBox="1">
            <a:spLocks noChangeArrowheads="1"/>
          </p:cNvSpPr>
          <p:nvPr/>
        </p:nvSpPr>
        <p:spPr bwMode="auto">
          <a:xfrm>
            <a:off x="3657600" y="1860550"/>
            <a:ext cx="1455738" cy="730250"/>
          </a:xfrm>
          <a:prstGeom prst="rect">
            <a:avLst/>
          </a:prstGeom>
          <a:noFill/>
          <a:ln w="9525">
            <a:noFill/>
            <a:miter lim="800000"/>
            <a:headEnd/>
            <a:tailEnd/>
          </a:ln>
        </p:spPr>
        <p:txBody>
          <a:bodyPr wrap="none">
            <a:spAutoFit/>
          </a:bodyPr>
          <a:lstStyle/>
          <a:p>
            <a:pPr eaLnBrk="1" hangingPunct="1"/>
            <a:r>
              <a:rPr lang="en-US" sz="1400" dirty="0">
                <a:latin typeface="Arial" charset="0"/>
                <a:ea typeface="ＭＳ Ｐゴシック" pitchFamily="-105" charset="-128"/>
              </a:rPr>
              <a:t>Edges detection</a:t>
            </a:r>
          </a:p>
          <a:p>
            <a:pPr eaLnBrk="1" hangingPunct="1"/>
            <a:r>
              <a:rPr lang="en-US" sz="1400" dirty="0">
                <a:latin typeface="Arial" charset="0"/>
                <a:ea typeface="ＭＳ Ｐゴシック" pitchFamily="-105" charset="-128"/>
              </a:rPr>
              <a:t>using Canny</a:t>
            </a:r>
          </a:p>
          <a:p>
            <a:pPr eaLnBrk="1" hangingPunct="1"/>
            <a:r>
              <a:rPr lang="en-US" sz="1400" dirty="0">
                <a:latin typeface="Arial" charset="0"/>
                <a:ea typeface="ＭＳ Ｐゴシック" pitchFamily="-105" charset="-128"/>
              </a:rPr>
              <a:t>edge detector</a:t>
            </a:r>
          </a:p>
        </p:txBody>
      </p:sp>
      <p:sp>
        <p:nvSpPr>
          <p:cNvPr id="10" name="Text Box 9"/>
          <p:cNvSpPr txBox="1">
            <a:spLocks noChangeArrowheads="1"/>
          </p:cNvSpPr>
          <p:nvPr/>
        </p:nvSpPr>
        <p:spPr bwMode="auto">
          <a:xfrm>
            <a:off x="3819525" y="5121275"/>
            <a:ext cx="1209675" cy="517525"/>
          </a:xfrm>
          <a:prstGeom prst="rect">
            <a:avLst/>
          </a:prstGeom>
          <a:noFill/>
          <a:ln w="9525">
            <a:noFill/>
            <a:miter lim="800000"/>
            <a:headEnd/>
            <a:tailEnd/>
          </a:ln>
        </p:spPr>
        <p:txBody>
          <a:bodyPr wrap="none">
            <a:spAutoFit/>
          </a:bodyPr>
          <a:lstStyle/>
          <a:p>
            <a:pPr eaLnBrk="1" hangingPunct="1"/>
            <a:r>
              <a:rPr lang="en-US" sz="1400">
                <a:latin typeface="Arial" charset="0"/>
                <a:ea typeface="ＭＳ Ｐゴシック" pitchFamily="-105" charset="-128"/>
              </a:rPr>
              <a:t>Depth Edges</a:t>
            </a:r>
          </a:p>
          <a:p>
            <a:pPr eaLnBrk="1" hangingPunct="1"/>
            <a:r>
              <a:rPr lang="en-US" sz="1400">
                <a:latin typeface="Arial" charset="0"/>
                <a:ea typeface="ＭＳ Ｐゴシック" pitchFamily="-105" charset="-128"/>
              </a:rPr>
              <a:t>Using MFC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idx="4294967295"/>
          </p:nvPr>
        </p:nvSpPr>
        <p:spPr>
          <a:xfrm>
            <a:off x="152400" y="838200"/>
            <a:ext cx="7772400" cy="533400"/>
          </a:xfrm>
        </p:spPr>
        <p:txBody>
          <a:bodyPr>
            <a:normAutofit/>
          </a:bodyPr>
          <a:lstStyle/>
          <a:p>
            <a:pPr algn="l"/>
            <a:r>
              <a:rPr lang="en-US" sz="2800" dirty="0">
                <a:latin typeface="Arial Black" pitchFamily="34" charset="0"/>
                <a:cs typeface="Arial" pitchFamily="34" charset="0"/>
              </a:rPr>
              <a:t>Database</a:t>
            </a:r>
            <a:r>
              <a:rPr lang="en-US" sz="2800" dirty="0">
                <a:latin typeface="Arial Black" pitchFamily="34" charset="0"/>
              </a:rPr>
              <a:t> Generation</a:t>
            </a:r>
          </a:p>
        </p:txBody>
      </p:sp>
      <p:pic>
        <p:nvPicPr>
          <p:cNvPr id="11" name="Picture 3"/>
          <p:cNvPicPr>
            <a:picLocks noChangeAspect="1" noChangeArrowheads="1"/>
          </p:cNvPicPr>
          <p:nvPr/>
        </p:nvPicPr>
        <p:blipFill>
          <a:blip r:embed="rId2" cstate="print"/>
          <a:srcRect/>
          <a:stretch>
            <a:fillRect/>
          </a:stretch>
        </p:blipFill>
        <p:spPr bwMode="auto">
          <a:xfrm>
            <a:off x="4876800" y="2009775"/>
            <a:ext cx="3254375" cy="2260600"/>
          </a:xfrm>
          <a:prstGeom prst="rect">
            <a:avLst/>
          </a:prstGeom>
          <a:noFill/>
          <a:ln w="9525">
            <a:noFill/>
            <a:miter lim="800000"/>
            <a:headEnd/>
            <a:tailEnd/>
          </a:ln>
        </p:spPr>
      </p:pic>
      <p:grpSp>
        <p:nvGrpSpPr>
          <p:cNvPr id="12" name="Group 4"/>
          <p:cNvGrpSpPr>
            <a:grpSpLocks/>
          </p:cNvGrpSpPr>
          <p:nvPr/>
        </p:nvGrpSpPr>
        <p:grpSpPr bwMode="auto">
          <a:xfrm>
            <a:off x="5029200" y="4371975"/>
            <a:ext cx="3505200" cy="838200"/>
            <a:chOff x="1400" y="3312"/>
            <a:chExt cx="2968" cy="618"/>
          </a:xfrm>
        </p:grpSpPr>
        <p:pic>
          <p:nvPicPr>
            <p:cNvPr id="13" name="Picture 5"/>
            <p:cNvPicPr>
              <a:picLocks noChangeAspect="1" noChangeArrowheads="1"/>
            </p:cNvPicPr>
            <p:nvPr/>
          </p:nvPicPr>
          <p:blipFill>
            <a:blip r:embed="rId3" cstate="print"/>
            <a:srcRect/>
            <a:stretch>
              <a:fillRect/>
            </a:stretch>
          </p:blipFill>
          <p:spPr bwMode="auto">
            <a:xfrm>
              <a:off x="1400" y="3312"/>
              <a:ext cx="2968" cy="618"/>
            </a:xfrm>
            <a:prstGeom prst="rect">
              <a:avLst/>
            </a:prstGeom>
            <a:noFill/>
            <a:ln w="9525">
              <a:noFill/>
              <a:miter lim="800000"/>
              <a:headEnd/>
              <a:tailEnd/>
            </a:ln>
          </p:spPr>
        </p:pic>
        <p:sp>
          <p:nvSpPr>
            <p:cNvPr id="14" name="Rectangle 6"/>
            <p:cNvSpPr>
              <a:spLocks noChangeArrowheads="1"/>
            </p:cNvSpPr>
            <p:nvPr/>
          </p:nvSpPr>
          <p:spPr bwMode="auto">
            <a:xfrm>
              <a:off x="1680" y="3360"/>
              <a:ext cx="96" cy="96"/>
            </a:xfrm>
            <a:prstGeom prst="rect">
              <a:avLst/>
            </a:prstGeom>
            <a:solidFill>
              <a:schemeClr val="bg1"/>
            </a:solidFill>
            <a:ln w="9525">
              <a:solidFill>
                <a:schemeClr val="bg1"/>
              </a:solidFill>
              <a:miter lim="800000"/>
              <a:headEnd/>
              <a:tailEnd/>
            </a:ln>
          </p:spPr>
          <p:txBody>
            <a:bodyPr wrap="none" anchor="ctr"/>
            <a:lstStyle/>
            <a:p>
              <a:endParaRPr lang="en-US">
                <a:ea typeface="ＭＳ Ｐゴシック" pitchFamily="-105" charset="-128"/>
              </a:endParaRPr>
            </a:p>
          </p:txBody>
        </p:sp>
      </p:grpSp>
      <p:sp>
        <p:nvSpPr>
          <p:cNvPr id="15" name="Text Box 7"/>
          <p:cNvSpPr txBox="1">
            <a:spLocks noChangeArrowheads="1"/>
          </p:cNvSpPr>
          <p:nvPr/>
        </p:nvSpPr>
        <p:spPr bwMode="auto">
          <a:xfrm>
            <a:off x="533400" y="2046288"/>
            <a:ext cx="4038600" cy="3759200"/>
          </a:xfrm>
          <a:prstGeom prst="rect">
            <a:avLst/>
          </a:prstGeom>
          <a:noFill/>
          <a:ln w="9525">
            <a:noFill/>
            <a:miter lim="800000"/>
            <a:headEnd/>
            <a:tailEnd/>
          </a:ln>
        </p:spPr>
        <p:txBody>
          <a:bodyPr>
            <a:spAutoFit/>
          </a:bodyPr>
          <a:lstStyle/>
          <a:p>
            <a:pPr eaLnBrk="1" hangingPunct="1"/>
            <a:r>
              <a:rPr lang="en-US" sz="1600" dirty="0">
                <a:latin typeface="Arial" charset="0"/>
                <a:ea typeface="ＭＳ Ｐゴシック" pitchFamily="-105" charset="-128"/>
              </a:rPr>
              <a:t>The database is generated by rendering the CAD model of the object with respect to sampled 3D rotations at the fixed location.</a:t>
            </a: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We sample </a:t>
            </a:r>
            <a:r>
              <a:rPr lang="en-US" sz="1600" i="1" dirty="0">
                <a:latin typeface="Arial" charset="0"/>
                <a:ea typeface="ＭＳ Ｐゴシック" pitchFamily="-105" charset="-128"/>
              </a:rPr>
              <a:t>k </a:t>
            </a:r>
            <a:r>
              <a:rPr lang="en-US" sz="1600" dirty="0">
                <a:latin typeface="Arial" charset="0"/>
                <a:ea typeface="ＭＳ Ｐゴシック" pitchFamily="-105" charset="-128"/>
              </a:rPr>
              <a:t>out-of-plane rotations uniformly on the space and generate the depth edge templates.</a:t>
            </a: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We exclude </a:t>
            </a:r>
            <a:r>
              <a:rPr lang="en-US" sz="1600" dirty="0" err="1">
                <a:latin typeface="Arial" charset="0"/>
                <a:ea typeface="ＭＳ Ｐゴシック" pitchFamily="-105" charset="-128"/>
              </a:rPr>
              <a:t>inplane</a:t>
            </a:r>
            <a:r>
              <a:rPr lang="en-US" sz="1600" dirty="0">
                <a:latin typeface="Arial" charset="0"/>
                <a:ea typeface="ＭＳ Ｐゴシック" pitchFamily="-105" charset="-128"/>
              </a:rPr>
              <a:t> rotations from the database and solve for the optimal</a:t>
            </a:r>
          </a:p>
          <a:p>
            <a:pPr eaLnBrk="1" hangingPunct="1"/>
            <a:r>
              <a:rPr lang="en-US" sz="1600" dirty="0">
                <a:latin typeface="Arial" charset="0"/>
                <a:ea typeface="ＭＳ Ｐゴシック" pitchFamily="-105" charset="-128"/>
              </a:rPr>
              <a:t>in-plane rotation parameter during matching</a:t>
            </a:r>
          </a:p>
          <a:p>
            <a:pPr eaLnBrk="1" hangingPunct="1"/>
            <a:endParaRPr lang="en-US" sz="1600" dirty="0">
              <a:latin typeface="Arial" charset="0"/>
              <a:ea typeface="ＭＳ Ｐゴシック" pitchFamily="-105" charset="-128"/>
            </a:endParaRPr>
          </a:p>
          <a:p>
            <a:pPr eaLnBrk="1" hangingPunct="1"/>
            <a:endParaRPr lang="en-US" sz="1600" dirty="0">
              <a:latin typeface="Arial" charset="0"/>
              <a:ea typeface="ＭＳ Ｐゴシック" pitchFamily="-105" charset="-12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Directional Chamfer Matching</a:t>
            </a:r>
            <a:endParaRPr lang="en-US" dirty="0"/>
          </a:p>
        </p:txBody>
      </p:sp>
      <p:pic>
        <p:nvPicPr>
          <p:cNvPr id="4" name="Picture 5"/>
          <p:cNvPicPr>
            <a:picLocks noChangeAspect="1" noChangeArrowheads="1"/>
          </p:cNvPicPr>
          <p:nvPr/>
        </p:nvPicPr>
        <p:blipFill>
          <a:blip r:embed="rId2" cstate="print"/>
          <a:srcRect/>
          <a:stretch>
            <a:fillRect/>
          </a:stretch>
        </p:blipFill>
        <p:spPr bwMode="auto">
          <a:xfrm>
            <a:off x="1295400" y="4953000"/>
            <a:ext cx="3532188" cy="617538"/>
          </a:xfrm>
          <a:prstGeom prst="rect">
            <a:avLst/>
          </a:prstGeom>
          <a:noFill/>
          <a:ln w="9525">
            <a:noFill/>
            <a:miter lim="800000"/>
            <a:headEnd/>
            <a:tailEnd/>
          </a:ln>
        </p:spPr>
      </p:pic>
      <p:sp>
        <p:nvSpPr>
          <p:cNvPr id="5" name="Text Box 6"/>
          <p:cNvSpPr txBox="1">
            <a:spLocks noChangeArrowheads="1"/>
          </p:cNvSpPr>
          <p:nvPr/>
        </p:nvSpPr>
        <p:spPr bwMode="auto">
          <a:xfrm>
            <a:off x="571500" y="1905000"/>
            <a:ext cx="7553325" cy="336550"/>
          </a:xfrm>
          <a:prstGeom prst="rect">
            <a:avLst/>
          </a:prstGeom>
          <a:noFill/>
          <a:ln w="9525">
            <a:noFill/>
            <a:miter lim="800000"/>
            <a:headEnd/>
            <a:tailEnd/>
          </a:ln>
        </p:spPr>
        <p:txBody>
          <a:bodyPr wrap="none">
            <a:spAutoFit/>
          </a:bodyPr>
          <a:lstStyle/>
          <a:p>
            <a:pPr eaLnBrk="1" hangingPunct="1"/>
            <a:r>
              <a:rPr lang="en-US" sz="1600">
                <a:latin typeface="Arial" charset="0"/>
                <a:ea typeface="ＭＳ Ｐゴシック" pitchFamily="-105" charset="-128"/>
              </a:rPr>
              <a:t>We define the distance between two sets of edge maps                                      as</a:t>
            </a:r>
          </a:p>
        </p:txBody>
      </p:sp>
      <p:sp>
        <p:nvSpPr>
          <p:cNvPr id="6" name="Text Box 7"/>
          <p:cNvSpPr txBox="1">
            <a:spLocks noChangeArrowheads="1"/>
          </p:cNvSpPr>
          <p:nvPr/>
        </p:nvSpPr>
        <p:spPr bwMode="auto">
          <a:xfrm>
            <a:off x="533400" y="3200400"/>
            <a:ext cx="4421188" cy="581025"/>
          </a:xfrm>
          <a:prstGeom prst="rect">
            <a:avLst/>
          </a:prstGeom>
          <a:noFill/>
          <a:ln w="9525">
            <a:noFill/>
            <a:miter lim="800000"/>
            <a:headEnd/>
            <a:tailEnd/>
          </a:ln>
        </p:spPr>
        <p:txBody>
          <a:bodyPr wrap="none">
            <a:spAutoFit/>
          </a:bodyPr>
          <a:lstStyle/>
          <a:p>
            <a:pPr eaLnBrk="1" hangingPunct="1"/>
            <a:endParaRPr lang="en-US" sz="1600">
              <a:latin typeface="Arial" charset="0"/>
              <a:ea typeface="ＭＳ Ｐゴシック" pitchFamily="-105" charset="-128"/>
            </a:endParaRPr>
          </a:p>
          <a:p>
            <a:pPr eaLnBrk="1" hangingPunct="1"/>
            <a:r>
              <a:rPr lang="en-US" sz="1600">
                <a:latin typeface="Arial" charset="0"/>
                <a:ea typeface="ＭＳ Ｐゴシック" pitchFamily="-105" charset="-128"/>
              </a:rPr>
              <a:t>and solve for the optimal alignment parameters</a:t>
            </a:r>
          </a:p>
        </p:txBody>
      </p:sp>
      <p:sp>
        <p:nvSpPr>
          <p:cNvPr id="7" name="Text Box 8"/>
          <p:cNvSpPr txBox="1">
            <a:spLocks noChangeArrowheads="1"/>
          </p:cNvSpPr>
          <p:nvPr/>
        </p:nvSpPr>
        <p:spPr bwMode="auto">
          <a:xfrm>
            <a:off x="609600" y="4572000"/>
            <a:ext cx="736600" cy="336550"/>
          </a:xfrm>
          <a:prstGeom prst="rect">
            <a:avLst/>
          </a:prstGeom>
          <a:noFill/>
          <a:ln w="9525">
            <a:noFill/>
            <a:miter lim="800000"/>
            <a:headEnd/>
            <a:tailEnd/>
          </a:ln>
        </p:spPr>
        <p:txBody>
          <a:bodyPr wrap="none">
            <a:spAutoFit/>
          </a:bodyPr>
          <a:lstStyle/>
          <a:p>
            <a:pPr eaLnBrk="1" hangingPunct="1"/>
            <a:r>
              <a:rPr lang="en-US" sz="1600">
                <a:latin typeface="Arial" charset="0"/>
                <a:ea typeface="ＭＳ Ｐゴシック" pitchFamily="-105" charset="-128"/>
              </a:rPr>
              <a:t>where</a:t>
            </a:r>
          </a:p>
        </p:txBody>
      </p:sp>
      <p:pic>
        <p:nvPicPr>
          <p:cNvPr id="8" name="Picture 9"/>
          <p:cNvPicPr>
            <a:picLocks noChangeAspect="1" noChangeArrowheads="1"/>
          </p:cNvPicPr>
          <p:nvPr/>
        </p:nvPicPr>
        <p:blipFill>
          <a:blip r:embed="rId3" cstate="print"/>
          <a:srcRect/>
          <a:stretch>
            <a:fillRect/>
          </a:stretch>
        </p:blipFill>
        <p:spPr bwMode="auto">
          <a:xfrm>
            <a:off x="5715000" y="1917700"/>
            <a:ext cx="1981200" cy="292100"/>
          </a:xfrm>
          <a:prstGeom prst="rect">
            <a:avLst/>
          </a:prstGeom>
          <a:noFill/>
          <a:ln w="9525">
            <a:noFill/>
            <a:miter lim="800000"/>
            <a:headEnd/>
            <a:tailEnd/>
          </a:ln>
        </p:spPr>
      </p:pic>
      <p:pic>
        <p:nvPicPr>
          <p:cNvPr id="9" name="Picture 10"/>
          <p:cNvPicPr>
            <a:picLocks noChangeAspect="1" noChangeArrowheads="1"/>
          </p:cNvPicPr>
          <p:nvPr/>
        </p:nvPicPr>
        <p:blipFill>
          <a:blip r:embed="rId4" cstate="print"/>
          <a:srcRect/>
          <a:stretch>
            <a:fillRect/>
          </a:stretch>
        </p:blipFill>
        <p:spPr bwMode="auto">
          <a:xfrm>
            <a:off x="6467475" y="2692400"/>
            <a:ext cx="1066800" cy="957263"/>
          </a:xfrm>
          <a:prstGeom prst="rect">
            <a:avLst/>
          </a:prstGeom>
          <a:noFill/>
          <a:ln w="15875">
            <a:noFill/>
            <a:miter lim="800000"/>
            <a:headEnd/>
            <a:tailEnd/>
          </a:ln>
        </p:spPr>
      </p:pic>
      <p:pic>
        <p:nvPicPr>
          <p:cNvPr id="10" name="Picture 11"/>
          <p:cNvPicPr>
            <a:picLocks noChangeAspect="1" noChangeArrowheads="1"/>
          </p:cNvPicPr>
          <p:nvPr/>
        </p:nvPicPr>
        <p:blipFill>
          <a:blip r:embed="rId5" cstate="print"/>
          <a:srcRect/>
          <a:stretch>
            <a:fillRect/>
          </a:stretch>
        </p:blipFill>
        <p:spPr bwMode="auto">
          <a:xfrm>
            <a:off x="6121400" y="4029075"/>
            <a:ext cx="1841500" cy="1790700"/>
          </a:xfrm>
          <a:prstGeom prst="rect">
            <a:avLst/>
          </a:prstGeom>
          <a:noFill/>
          <a:ln w="15875">
            <a:noFill/>
            <a:miter lim="800000"/>
            <a:headEnd/>
            <a:tailEnd/>
          </a:ln>
        </p:spPr>
      </p:pic>
      <p:sp>
        <p:nvSpPr>
          <p:cNvPr id="11" name="AutoShape 12"/>
          <p:cNvSpPr>
            <a:spLocks noChangeArrowheads="1"/>
          </p:cNvSpPr>
          <p:nvPr/>
        </p:nvSpPr>
        <p:spPr bwMode="auto">
          <a:xfrm>
            <a:off x="6905625" y="3781425"/>
            <a:ext cx="295275" cy="247650"/>
          </a:xfrm>
          <a:prstGeom prst="downArrow">
            <a:avLst>
              <a:gd name="adj1" fmla="val 50000"/>
              <a:gd name="adj2" fmla="val 25000"/>
            </a:avLst>
          </a:prstGeom>
          <a:solidFill>
            <a:srgbClr val="FF9966"/>
          </a:solidFill>
          <a:ln w="9525">
            <a:solidFill>
              <a:schemeClr val="tx1"/>
            </a:solidFill>
            <a:miter lim="800000"/>
            <a:headEnd/>
            <a:tailEnd/>
          </a:ln>
        </p:spPr>
        <p:txBody>
          <a:bodyPr vert="eaVert" wrap="none" anchor="ctr"/>
          <a:lstStyle/>
          <a:p>
            <a:endParaRPr lang="en-US">
              <a:ea typeface="ＭＳ Ｐゴシック" pitchFamily="-105" charset="-128"/>
            </a:endParaRPr>
          </a:p>
        </p:txBody>
      </p:sp>
      <p:pic>
        <p:nvPicPr>
          <p:cNvPr id="12" name="Picture 13"/>
          <p:cNvPicPr>
            <a:picLocks noChangeAspect="1" noChangeArrowheads="1"/>
          </p:cNvPicPr>
          <p:nvPr/>
        </p:nvPicPr>
        <p:blipFill>
          <a:blip r:embed="rId6" cstate="print"/>
          <a:srcRect/>
          <a:stretch>
            <a:fillRect/>
          </a:stretch>
        </p:blipFill>
        <p:spPr bwMode="auto">
          <a:xfrm>
            <a:off x="609600" y="2478088"/>
            <a:ext cx="4848225" cy="654050"/>
          </a:xfrm>
          <a:prstGeom prst="rect">
            <a:avLst/>
          </a:prstGeom>
          <a:noFill/>
          <a:ln w="9525">
            <a:noFill/>
            <a:miter lim="800000"/>
            <a:headEnd/>
            <a:tailEnd/>
          </a:ln>
        </p:spPr>
      </p:pic>
      <p:pic>
        <p:nvPicPr>
          <p:cNvPr id="13" name="Picture 14"/>
          <p:cNvPicPr>
            <a:picLocks noChangeAspect="1" noChangeArrowheads="1"/>
          </p:cNvPicPr>
          <p:nvPr/>
        </p:nvPicPr>
        <p:blipFill>
          <a:blip r:embed="rId7" cstate="print"/>
          <a:srcRect/>
          <a:stretch>
            <a:fillRect/>
          </a:stretch>
        </p:blipFill>
        <p:spPr bwMode="auto">
          <a:xfrm>
            <a:off x="533400" y="3948113"/>
            <a:ext cx="3457575" cy="623887"/>
          </a:xfrm>
          <a:prstGeom prst="rect">
            <a:avLst/>
          </a:prstGeom>
          <a:noFill/>
          <a:ln w="9525">
            <a:noFill/>
            <a:miter lim="800000"/>
            <a:headEnd/>
            <a:tailEnd/>
          </a:ln>
        </p:spPr>
      </p:pic>
      <p:pic>
        <p:nvPicPr>
          <p:cNvPr id="14" name="Picture 16"/>
          <p:cNvPicPr>
            <a:picLocks noChangeAspect="1" noChangeArrowheads="1"/>
          </p:cNvPicPr>
          <p:nvPr/>
        </p:nvPicPr>
        <p:blipFill>
          <a:blip r:embed="rId8" cstate="print"/>
          <a:srcRect/>
          <a:stretch>
            <a:fillRect/>
          </a:stretch>
        </p:blipFill>
        <p:spPr bwMode="auto">
          <a:xfrm>
            <a:off x="2101850" y="4048125"/>
            <a:ext cx="549275" cy="3000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Optimization</a:t>
            </a:r>
            <a:endParaRPr lang="en-US" dirty="0"/>
          </a:p>
        </p:txBody>
      </p:sp>
      <p:sp>
        <p:nvSpPr>
          <p:cNvPr id="4" name="Text Box 7"/>
          <p:cNvSpPr txBox="1">
            <a:spLocks noChangeArrowheads="1"/>
          </p:cNvSpPr>
          <p:nvPr/>
        </p:nvSpPr>
        <p:spPr bwMode="auto">
          <a:xfrm>
            <a:off x="533400" y="1828800"/>
            <a:ext cx="7315200" cy="3759200"/>
          </a:xfrm>
          <a:prstGeom prst="rect">
            <a:avLst/>
          </a:prstGeom>
          <a:noFill/>
          <a:ln w="9525">
            <a:noFill/>
            <a:miter lim="800000"/>
            <a:headEnd/>
            <a:tailEnd/>
          </a:ln>
        </p:spPr>
        <p:txBody>
          <a:bodyPr>
            <a:spAutoFit/>
          </a:bodyPr>
          <a:lstStyle/>
          <a:p>
            <a:pPr eaLnBrk="1" hangingPunct="1"/>
            <a:r>
              <a:rPr lang="en-US" sz="1600" dirty="0">
                <a:latin typeface="Arial" charset="0"/>
                <a:ea typeface="ＭＳ Ｐゴシック" pitchFamily="-105" charset="-128"/>
              </a:rPr>
              <a:t>The search problem requires optimization over three parameters of planer Euclidean transformation,                  , for each of the k templates stored in the database</a:t>
            </a:r>
          </a:p>
          <a:p>
            <a:pPr eaLnBrk="1" hangingPunct="1"/>
            <a:endParaRPr lang="en-US" sz="1600" dirty="0">
              <a:latin typeface="Arial" charset="0"/>
              <a:ea typeface="ＭＳ Ｐゴシック" pitchFamily="-105" charset="-128"/>
            </a:endParaRP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Given a 640x480 query image and a database of k = 300 edge templates, the brute-force search requires more than 10</a:t>
            </a:r>
            <a:r>
              <a:rPr lang="en-US" sz="1600" baseline="30000" dirty="0">
                <a:latin typeface="Arial" charset="0"/>
                <a:ea typeface="ＭＳ Ｐゴシック" pitchFamily="-105" charset="-128"/>
              </a:rPr>
              <a:t>10</a:t>
            </a:r>
            <a:r>
              <a:rPr lang="en-US" sz="1600" dirty="0">
                <a:latin typeface="Arial" charset="0"/>
                <a:ea typeface="ＭＳ Ｐゴシック" pitchFamily="-105" charset="-128"/>
              </a:rPr>
              <a:t> evaluations of the cost function </a:t>
            </a:r>
          </a:p>
          <a:p>
            <a:pPr eaLnBrk="1" hangingPunct="1"/>
            <a:endParaRPr lang="en-US" sz="1600" dirty="0">
              <a:latin typeface="Arial" charset="0"/>
              <a:ea typeface="ＭＳ Ｐゴシック" pitchFamily="-105" charset="-128"/>
            </a:endParaRP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We perform search optimization in two stages: </a:t>
            </a:r>
          </a:p>
          <a:p>
            <a:pPr marL="742950" lvl="1" indent="-285750" eaLnBrk="1" hangingPunct="1">
              <a:buFontTx/>
              <a:buChar char="•"/>
            </a:pPr>
            <a:r>
              <a:rPr lang="en-US" sz="1600" dirty="0">
                <a:latin typeface="Arial" charset="0"/>
                <a:ea typeface="ＭＳ Ｐゴシック" pitchFamily="-105" charset="-128"/>
              </a:rPr>
              <a:t>We present a </a:t>
            </a:r>
            <a:r>
              <a:rPr lang="en-US" sz="1600" dirty="0" err="1">
                <a:latin typeface="Arial" charset="0"/>
                <a:ea typeface="ＭＳ Ｐゴシック" pitchFamily="-105" charset="-128"/>
              </a:rPr>
              <a:t>sublinear</a:t>
            </a:r>
            <a:r>
              <a:rPr lang="en-US" sz="1600" dirty="0">
                <a:latin typeface="Arial" charset="0"/>
                <a:ea typeface="ＭＳ Ｐゴシック" pitchFamily="-105" charset="-128"/>
              </a:rPr>
              <a:t> time algorithm for computing the matching score</a:t>
            </a:r>
          </a:p>
          <a:p>
            <a:pPr marL="742950" lvl="1" indent="-285750" eaLnBrk="1" hangingPunct="1">
              <a:buFontTx/>
              <a:buChar char="•"/>
            </a:pPr>
            <a:r>
              <a:rPr lang="en-US" sz="1600" dirty="0">
                <a:latin typeface="Arial" charset="0"/>
                <a:ea typeface="ＭＳ Ｐゴシック" pitchFamily="-105" charset="-128"/>
              </a:rPr>
              <a:t>We reduce the three-dimensional search problem to one dimensional queries</a:t>
            </a:r>
          </a:p>
          <a:p>
            <a:pPr eaLnBrk="1" hangingPunct="1"/>
            <a:endParaRPr lang="en-US" sz="1600" dirty="0">
              <a:latin typeface="Arial" charset="0"/>
              <a:ea typeface="ＭＳ Ｐゴシック" pitchFamily="-105" charset="-128"/>
            </a:endParaRPr>
          </a:p>
        </p:txBody>
      </p:sp>
      <p:pic>
        <p:nvPicPr>
          <p:cNvPr id="5" name="Picture 6"/>
          <p:cNvPicPr>
            <a:picLocks noChangeAspect="1" noChangeArrowheads="1"/>
          </p:cNvPicPr>
          <p:nvPr/>
        </p:nvPicPr>
        <p:blipFill>
          <a:blip r:embed="rId2" cstate="print"/>
          <a:srcRect/>
          <a:stretch>
            <a:fillRect/>
          </a:stretch>
        </p:blipFill>
        <p:spPr bwMode="auto">
          <a:xfrm>
            <a:off x="2971800" y="2144713"/>
            <a:ext cx="914400" cy="261937"/>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Representation</a:t>
            </a:r>
            <a:endParaRPr lang="en-US" dirty="0"/>
          </a:p>
        </p:txBody>
      </p:sp>
      <p:sp>
        <p:nvSpPr>
          <p:cNvPr id="4" name="Text Box 4"/>
          <p:cNvSpPr txBox="1">
            <a:spLocks noChangeArrowheads="1"/>
          </p:cNvSpPr>
          <p:nvPr/>
        </p:nvSpPr>
        <p:spPr bwMode="auto">
          <a:xfrm>
            <a:off x="609600" y="1828800"/>
            <a:ext cx="4419600" cy="3514725"/>
          </a:xfrm>
          <a:prstGeom prst="rect">
            <a:avLst/>
          </a:prstGeom>
          <a:noFill/>
          <a:ln w="9525">
            <a:noFill/>
            <a:miter lim="800000"/>
            <a:headEnd/>
            <a:tailEnd/>
          </a:ln>
        </p:spPr>
        <p:txBody>
          <a:bodyPr>
            <a:spAutoFit/>
          </a:bodyPr>
          <a:lstStyle/>
          <a:p>
            <a:pPr eaLnBrk="1" hangingPunct="1"/>
            <a:r>
              <a:rPr lang="en-US" sz="1600" dirty="0">
                <a:latin typeface="Arial" charset="0"/>
                <a:ea typeface="ＭＳ Ｐゴシック" pitchFamily="-105" charset="-128"/>
              </a:rPr>
              <a:t>We fit line segments to depth edges and each template pose is represented with a collection of </a:t>
            </a:r>
            <a:r>
              <a:rPr lang="en-US" sz="1600" i="1" dirty="0">
                <a:latin typeface="Arial" charset="0"/>
                <a:ea typeface="ＭＳ Ｐゴシック" pitchFamily="-105" charset="-128"/>
              </a:rPr>
              <a:t>m</a:t>
            </a:r>
            <a:r>
              <a:rPr lang="en-US" sz="1600" dirty="0">
                <a:latin typeface="Arial" charset="0"/>
                <a:ea typeface="ＭＳ Ｐゴシック" pitchFamily="-105" charset="-128"/>
              </a:rPr>
              <a:t>-line segments</a:t>
            </a: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Compared with a set of points which has cardinality </a:t>
            </a:r>
            <a:r>
              <a:rPr lang="en-US" sz="1600" i="1" dirty="0">
                <a:latin typeface="Arial" charset="0"/>
                <a:ea typeface="ＭＳ Ｐゴシック" pitchFamily="-105" charset="-128"/>
              </a:rPr>
              <a:t>n</a:t>
            </a:r>
            <a:r>
              <a:rPr lang="en-US" sz="1600" dirty="0">
                <a:latin typeface="Arial" charset="0"/>
                <a:ea typeface="ＭＳ Ｐゴシック" pitchFamily="-105" charset="-128"/>
              </a:rPr>
              <a:t>, its linear representation</a:t>
            </a:r>
          </a:p>
          <a:p>
            <a:pPr eaLnBrk="1" hangingPunct="1"/>
            <a:r>
              <a:rPr lang="en-US" sz="1600" dirty="0">
                <a:latin typeface="Arial" charset="0"/>
                <a:ea typeface="ＭＳ Ｐゴシック" pitchFamily="-105" charset="-128"/>
              </a:rPr>
              <a:t>is more concise</a:t>
            </a:r>
          </a:p>
          <a:p>
            <a:pPr eaLnBrk="1" hangingPunct="1"/>
            <a:endParaRPr lang="en-US" sz="1600" dirty="0">
              <a:latin typeface="Arial" charset="0"/>
              <a:ea typeface="ＭＳ Ｐゴシック" pitchFamily="-105" charset="-128"/>
            </a:endParaRPr>
          </a:p>
          <a:p>
            <a:pPr eaLnBrk="1" hangingPunct="1"/>
            <a:r>
              <a:rPr lang="en-US" sz="1600" dirty="0">
                <a:latin typeface="Arial" charset="0"/>
                <a:ea typeface="ＭＳ Ｐゴシック" pitchFamily="-105" charset="-128"/>
              </a:rPr>
              <a:t>It requires only O(</a:t>
            </a:r>
            <a:r>
              <a:rPr lang="en-US" sz="1600" i="1" dirty="0">
                <a:latin typeface="Arial" charset="0"/>
                <a:ea typeface="ＭＳ Ｐゴシック" pitchFamily="-105" charset="-128"/>
              </a:rPr>
              <a:t>m</a:t>
            </a:r>
            <a:r>
              <a:rPr lang="en-US" sz="1600" dirty="0">
                <a:latin typeface="Arial" charset="0"/>
                <a:ea typeface="ＭＳ Ｐゴシック" pitchFamily="-105" charset="-128"/>
              </a:rPr>
              <a:t>) memory to store an edge map where </a:t>
            </a:r>
            <a:r>
              <a:rPr lang="en-US" sz="1600" i="1" dirty="0">
                <a:latin typeface="Arial" charset="0"/>
                <a:ea typeface="ＭＳ Ｐゴシック" pitchFamily="-105" charset="-128"/>
              </a:rPr>
              <a:t>m</a:t>
            </a:r>
            <a:r>
              <a:rPr lang="en-US" sz="1600" dirty="0">
                <a:latin typeface="Arial" charset="0"/>
                <a:ea typeface="ＭＳ Ｐゴシック" pitchFamily="-105" charset="-128"/>
              </a:rPr>
              <a:t> &lt;&lt; </a:t>
            </a:r>
            <a:r>
              <a:rPr lang="en-US" sz="1600" i="1" dirty="0">
                <a:latin typeface="Arial" charset="0"/>
                <a:ea typeface="ＭＳ Ｐゴシック" pitchFamily="-105" charset="-128"/>
              </a:rPr>
              <a:t>n</a:t>
            </a:r>
          </a:p>
          <a:p>
            <a:pPr eaLnBrk="1" hangingPunct="1"/>
            <a:endParaRPr lang="en-US" sz="1600" i="1" dirty="0">
              <a:latin typeface="Arial" charset="0"/>
              <a:ea typeface="ＭＳ Ｐゴシック" pitchFamily="-105" charset="-128"/>
            </a:endParaRPr>
          </a:p>
          <a:p>
            <a:pPr eaLnBrk="1" hangingPunct="1"/>
            <a:r>
              <a:rPr lang="en-US" sz="1600" dirty="0">
                <a:latin typeface="Arial" charset="0"/>
                <a:ea typeface="ＭＳ Ｐゴシック" pitchFamily="-105" charset="-128"/>
              </a:rPr>
              <a:t>We use a variant of RANSAC algorithm to compute the linear representation of an edge map</a:t>
            </a:r>
          </a:p>
        </p:txBody>
      </p:sp>
      <p:grpSp>
        <p:nvGrpSpPr>
          <p:cNvPr id="6" name="Group 9"/>
          <p:cNvGrpSpPr>
            <a:grpSpLocks/>
          </p:cNvGrpSpPr>
          <p:nvPr/>
        </p:nvGrpSpPr>
        <p:grpSpPr bwMode="auto">
          <a:xfrm>
            <a:off x="5029200" y="2489200"/>
            <a:ext cx="4114800" cy="2338388"/>
            <a:chOff x="3168" y="1568"/>
            <a:chExt cx="2592" cy="1473"/>
          </a:xfrm>
        </p:grpSpPr>
        <p:pic>
          <p:nvPicPr>
            <p:cNvPr id="7" name="Picture 7"/>
            <p:cNvPicPr>
              <a:picLocks noChangeAspect="1" noChangeArrowheads="1"/>
            </p:cNvPicPr>
            <p:nvPr/>
          </p:nvPicPr>
          <p:blipFill>
            <a:blip r:embed="rId2" cstate="print"/>
            <a:srcRect/>
            <a:stretch>
              <a:fillRect/>
            </a:stretch>
          </p:blipFill>
          <p:spPr bwMode="auto">
            <a:xfrm>
              <a:off x="3168" y="1568"/>
              <a:ext cx="2592" cy="1473"/>
            </a:xfrm>
            <a:prstGeom prst="rect">
              <a:avLst/>
            </a:prstGeom>
            <a:noFill/>
            <a:ln w="9525">
              <a:noFill/>
              <a:miter lim="800000"/>
              <a:headEnd/>
              <a:tailEnd/>
            </a:ln>
            <a:effectLst/>
          </p:spPr>
        </p:pic>
        <p:sp>
          <p:nvSpPr>
            <p:cNvPr id="8" name="Rectangle 8"/>
            <p:cNvSpPr>
              <a:spLocks noChangeArrowheads="1"/>
            </p:cNvSpPr>
            <p:nvPr/>
          </p:nvSpPr>
          <p:spPr bwMode="auto">
            <a:xfrm>
              <a:off x="3456" y="2688"/>
              <a:ext cx="144" cy="96"/>
            </a:xfrm>
            <a:prstGeom prst="rect">
              <a:avLst/>
            </a:prstGeom>
            <a:solidFill>
              <a:schemeClr val="bg1"/>
            </a:solidFill>
            <a:ln w="9525">
              <a:noFill/>
              <a:miter lim="800000"/>
              <a:headEnd/>
              <a:tailEnd/>
            </a:ln>
            <a:effectLst/>
          </p:spPr>
          <p:txBody>
            <a:bodyPr wrap="none" anchor="ctr"/>
            <a:lstStyle/>
            <a:p>
              <a:endParaRPr lang="en-US"/>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838</Words>
  <Application>Microsoft Office PowerPoint</Application>
  <PresentationFormat>On-screen Show (4:3)</PresentationFormat>
  <Paragraphs>150</Paragraphs>
  <Slides>19</Slides>
  <Notes>0</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1" baseType="lpstr">
      <vt:lpstr>Office Theme</vt:lpstr>
      <vt:lpstr>Image</vt:lpstr>
      <vt:lpstr>Pose Estimation in Heavy Clutter using a Multi-Flash Camera</vt:lpstr>
      <vt:lpstr>Object Pose Estimation for Robot Assembly Tasks</vt:lpstr>
      <vt:lpstr>System Overview</vt:lpstr>
      <vt:lpstr>Multi-Flash Camera</vt:lpstr>
      <vt:lpstr>Depth Edges</vt:lpstr>
      <vt:lpstr>Database Generation</vt:lpstr>
      <vt:lpstr>Directional Chamfer Matching</vt:lpstr>
      <vt:lpstr>Search Optimization</vt:lpstr>
      <vt:lpstr>Line Representation</vt:lpstr>
      <vt:lpstr>3D Distance Transform</vt:lpstr>
      <vt:lpstr>Directional Integral Images</vt:lpstr>
      <vt:lpstr>1D Line Search</vt:lpstr>
      <vt:lpstr>Pose Refinement</vt:lpstr>
      <vt:lpstr>Experiments on Synthetic Data</vt:lpstr>
      <vt:lpstr>Experiments on Real Data ( Matching )</vt:lpstr>
      <vt:lpstr>Experiment On Real Data ( Pose Refinement )</vt:lpstr>
      <vt:lpstr>Pose Estimation Performance on Real Data</vt:lpstr>
      <vt:lpstr>Conclusion</vt:lpstr>
      <vt:lpstr>Thank You &amp; System Demo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Mingyu</dc:creator>
  <cp:lastModifiedBy>Mingyu</cp:lastModifiedBy>
  <cp:revision>68</cp:revision>
  <dcterms:created xsi:type="dcterms:W3CDTF">2010-04-27T03:52:32Z</dcterms:created>
  <dcterms:modified xsi:type="dcterms:W3CDTF">2010-04-27T15:20:26Z</dcterms:modified>
</cp:coreProperties>
</file>